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267"/>
    <p:sldId id="516" r:id="rId268"/>
    <p:sldId id="517" r:id="rId269"/>
    <p:sldId id="518" r:id="rId270"/>
    <p:sldId id="519" r:id="rId271"/>
    <p:sldId id="520" r:id="rId272"/>
    <p:sldId id="521" r:id="rId273"/>
    <p:sldId id="522" r:id="rId274"/>
    <p:sldId id="523" r:id="rId275"/>
    <p:sldId id="524" r:id="rId276"/>
    <p:sldId id="525" r:id="rId277"/>
    <p:sldId id="526" r:id="rId278"/>
    <p:sldId id="527" r:id="rId279"/>
    <p:sldId id="528" r:id="rId280"/>
    <p:sldId id="529" r:id="rId281"/>
    <p:sldId id="530" r:id="rId282"/>
    <p:sldId id="531" r:id="rId283"/>
    <p:sldId id="532" r:id="rId284"/>
    <p:sldId id="533" r:id="rId285"/>
    <p:sldId id="534" r:id="rId286"/>
    <p:sldId id="535" r:id="rId287"/>
    <p:sldId id="536" r:id="rId288"/>
    <p:sldId id="537" r:id="rId289"/>
    <p:sldId id="538" r:id="rId290"/>
    <p:sldId id="539" r:id="rId291"/>
    <p:sldId id="540" r:id="rId292"/>
    <p:sldId id="541" r:id="rId293"/>
    <p:sldId id="542" r:id="rId294"/>
    <p:sldId id="543" r:id="rId295"/>
    <p:sldId id="544" r:id="rId296"/>
    <p:sldId id="545" r:id="rId297"/>
    <p:sldId id="546" r:id="rId298"/>
    <p:sldId id="547" r:id="rId299"/>
    <p:sldId id="548" r:id="rId300"/>
    <p:sldId id="549" r:id="rId301"/>
    <p:sldId id="550" r:id="rId302"/>
    <p:sldId id="551" r:id="rId303"/>
    <p:sldId id="552" r:id="rId304"/>
    <p:sldId id="553" r:id="rId305"/>
    <p:sldId id="554" r:id="rId306"/>
    <p:sldId id="555" r:id="rId307"/>
    <p:sldId id="556" r:id="rId308"/>
    <p:sldId id="557" r:id="rId309"/>
    <p:sldId id="558" r:id="rId310"/>
    <p:sldId id="559" r:id="rId311"/>
    <p:sldId id="560" r:id="rId312"/>
    <p:sldId id="561" r:id="rId313"/>
    <p:sldId id="562" r:id="rId314"/>
    <p:sldId id="563" r:id="rId315"/>
    <p:sldId id="564" r:id="rId316"/>
    <p:sldId id="565" r:id="rId317"/>
    <p:sldId id="566" r:id="rId318"/>
    <p:sldId id="567" r:id="rId319"/>
    <p:sldId id="568" r:id="rId320"/>
    <p:sldId id="569" r:id="rId321"/>
    <p:sldId id="570" r:id="rId322"/>
    <p:sldId id="571" r:id="rId323"/>
    <p:sldId id="572" r:id="rId324"/>
    <p:sldId id="573" r:id="rId325"/>
    <p:sldId id="574" r:id="rId326"/>
    <p:sldId id="575" r:id="rId327"/>
    <p:sldId id="576" r:id="rId328"/>
    <p:sldId id="577" r:id="rId329"/>
    <p:sldId id="578" r:id="rId330"/>
    <p:sldId id="579" r:id="rId331"/>
    <p:sldId id="580" r:id="rId332"/>
    <p:sldId id="581" r:id="rId333"/>
    <p:sldId id="582" r:id="rId334"/>
    <p:sldId id="583" r:id="rId335"/>
    <p:sldId id="584" r:id="rId336"/>
    <p:sldId id="585" r:id="rId337"/>
    <p:sldId id="586" r:id="rId338"/>
    <p:sldId id="587" r:id="rId339"/>
    <p:sldId id="588" r:id="rId34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 Id="rId247" Type="http://schemas.openxmlformats.org/officeDocument/2006/relationships/slide" Target="slides/slide240.xml"/><Relationship Id="rId248" Type="http://schemas.openxmlformats.org/officeDocument/2006/relationships/slide" Target="slides/slide241.xml"/><Relationship Id="rId249" Type="http://schemas.openxmlformats.org/officeDocument/2006/relationships/slide" Target="slides/slide242.xml"/><Relationship Id="rId250" Type="http://schemas.openxmlformats.org/officeDocument/2006/relationships/slide" Target="slides/slide243.xml"/><Relationship Id="rId251" Type="http://schemas.openxmlformats.org/officeDocument/2006/relationships/slide" Target="slides/slide244.xml"/><Relationship Id="rId252" Type="http://schemas.openxmlformats.org/officeDocument/2006/relationships/slide" Target="slides/slide245.xml"/><Relationship Id="rId253" Type="http://schemas.openxmlformats.org/officeDocument/2006/relationships/slide" Target="slides/slide246.xml"/><Relationship Id="rId254" Type="http://schemas.openxmlformats.org/officeDocument/2006/relationships/slide" Target="slides/slide247.xml"/><Relationship Id="rId255" Type="http://schemas.openxmlformats.org/officeDocument/2006/relationships/slide" Target="slides/slide248.xml"/><Relationship Id="rId256" Type="http://schemas.openxmlformats.org/officeDocument/2006/relationships/slide" Target="slides/slide249.xml"/><Relationship Id="rId257" Type="http://schemas.openxmlformats.org/officeDocument/2006/relationships/slide" Target="slides/slide250.xml"/><Relationship Id="rId258" Type="http://schemas.openxmlformats.org/officeDocument/2006/relationships/slide" Target="slides/slide251.xml"/><Relationship Id="rId259" Type="http://schemas.openxmlformats.org/officeDocument/2006/relationships/slide" Target="slides/slide252.xml"/><Relationship Id="rId260" Type="http://schemas.openxmlformats.org/officeDocument/2006/relationships/slide" Target="slides/slide253.xml"/><Relationship Id="rId261" Type="http://schemas.openxmlformats.org/officeDocument/2006/relationships/slide" Target="slides/slide254.xml"/><Relationship Id="rId262" Type="http://schemas.openxmlformats.org/officeDocument/2006/relationships/slide" Target="slides/slide255.xml"/><Relationship Id="rId263" Type="http://schemas.openxmlformats.org/officeDocument/2006/relationships/slide" Target="slides/slide256.xml"/><Relationship Id="rId264" Type="http://schemas.openxmlformats.org/officeDocument/2006/relationships/slide" Target="slides/slide257.xml"/><Relationship Id="rId265" Type="http://schemas.openxmlformats.org/officeDocument/2006/relationships/slide" Target="slides/slide258.xml"/><Relationship Id="rId266" Type="http://schemas.openxmlformats.org/officeDocument/2006/relationships/slide" Target="slides/slide259.xml"/><Relationship Id="rId267" Type="http://schemas.openxmlformats.org/officeDocument/2006/relationships/slide" Target="slides/slide260.xml"/><Relationship Id="rId268" Type="http://schemas.openxmlformats.org/officeDocument/2006/relationships/slide" Target="slides/slide261.xml"/><Relationship Id="rId269" Type="http://schemas.openxmlformats.org/officeDocument/2006/relationships/slide" Target="slides/slide262.xml"/><Relationship Id="rId270" Type="http://schemas.openxmlformats.org/officeDocument/2006/relationships/slide" Target="slides/slide263.xml"/><Relationship Id="rId271" Type="http://schemas.openxmlformats.org/officeDocument/2006/relationships/slide" Target="slides/slide264.xml"/><Relationship Id="rId272" Type="http://schemas.openxmlformats.org/officeDocument/2006/relationships/slide" Target="slides/slide265.xml"/><Relationship Id="rId273" Type="http://schemas.openxmlformats.org/officeDocument/2006/relationships/slide" Target="slides/slide266.xml"/><Relationship Id="rId274" Type="http://schemas.openxmlformats.org/officeDocument/2006/relationships/slide" Target="slides/slide267.xml"/><Relationship Id="rId275" Type="http://schemas.openxmlformats.org/officeDocument/2006/relationships/slide" Target="slides/slide268.xml"/><Relationship Id="rId276" Type="http://schemas.openxmlformats.org/officeDocument/2006/relationships/slide" Target="slides/slide269.xml"/><Relationship Id="rId277" Type="http://schemas.openxmlformats.org/officeDocument/2006/relationships/slide" Target="slides/slide270.xml"/><Relationship Id="rId278" Type="http://schemas.openxmlformats.org/officeDocument/2006/relationships/slide" Target="slides/slide271.xml"/><Relationship Id="rId279" Type="http://schemas.openxmlformats.org/officeDocument/2006/relationships/slide" Target="slides/slide272.xml"/><Relationship Id="rId280" Type="http://schemas.openxmlformats.org/officeDocument/2006/relationships/slide" Target="slides/slide273.xml"/><Relationship Id="rId281" Type="http://schemas.openxmlformats.org/officeDocument/2006/relationships/slide" Target="slides/slide274.xml"/><Relationship Id="rId282" Type="http://schemas.openxmlformats.org/officeDocument/2006/relationships/slide" Target="slides/slide275.xml"/><Relationship Id="rId283" Type="http://schemas.openxmlformats.org/officeDocument/2006/relationships/slide" Target="slides/slide276.xml"/><Relationship Id="rId284" Type="http://schemas.openxmlformats.org/officeDocument/2006/relationships/slide" Target="slides/slide277.xml"/><Relationship Id="rId285" Type="http://schemas.openxmlformats.org/officeDocument/2006/relationships/slide" Target="slides/slide278.xml"/><Relationship Id="rId286" Type="http://schemas.openxmlformats.org/officeDocument/2006/relationships/slide" Target="slides/slide279.xml"/><Relationship Id="rId287" Type="http://schemas.openxmlformats.org/officeDocument/2006/relationships/slide" Target="slides/slide280.xml"/><Relationship Id="rId288" Type="http://schemas.openxmlformats.org/officeDocument/2006/relationships/slide" Target="slides/slide281.xml"/><Relationship Id="rId289" Type="http://schemas.openxmlformats.org/officeDocument/2006/relationships/slide" Target="slides/slide282.xml"/><Relationship Id="rId290" Type="http://schemas.openxmlformats.org/officeDocument/2006/relationships/slide" Target="slides/slide283.xml"/><Relationship Id="rId291" Type="http://schemas.openxmlformats.org/officeDocument/2006/relationships/slide" Target="slides/slide284.xml"/><Relationship Id="rId292" Type="http://schemas.openxmlformats.org/officeDocument/2006/relationships/slide" Target="slides/slide285.xml"/><Relationship Id="rId293" Type="http://schemas.openxmlformats.org/officeDocument/2006/relationships/slide" Target="slides/slide286.xml"/><Relationship Id="rId294" Type="http://schemas.openxmlformats.org/officeDocument/2006/relationships/slide" Target="slides/slide287.xml"/><Relationship Id="rId295" Type="http://schemas.openxmlformats.org/officeDocument/2006/relationships/slide" Target="slides/slide288.xml"/><Relationship Id="rId296" Type="http://schemas.openxmlformats.org/officeDocument/2006/relationships/slide" Target="slides/slide289.xml"/><Relationship Id="rId297" Type="http://schemas.openxmlformats.org/officeDocument/2006/relationships/slide" Target="slides/slide290.xml"/><Relationship Id="rId298" Type="http://schemas.openxmlformats.org/officeDocument/2006/relationships/slide" Target="slides/slide291.xml"/><Relationship Id="rId299" Type="http://schemas.openxmlformats.org/officeDocument/2006/relationships/slide" Target="slides/slide292.xml"/><Relationship Id="rId300" Type="http://schemas.openxmlformats.org/officeDocument/2006/relationships/slide" Target="slides/slide293.xml"/><Relationship Id="rId301" Type="http://schemas.openxmlformats.org/officeDocument/2006/relationships/slide" Target="slides/slide294.xml"/><Relationship Id="rId302" Type="http://schemas.openxmlformats.org/officeDocument/2006/relationships/slide" Target="slides/slide295.xml"/><Relationship Id="rId303" Type="http://schemas.openxmlformats.org/officeDocument/2006/relationships/slide" Target="slides/slide296.xml"/><Relationship Id="rId304" Type="http://schemas.openxmlformats.org/officeDocument/2006/relationships/slide" Target="slides/slide297.xml"/><Relationship Id="rId305" Type="http://schemas.openxmlformats.org/officeDocument/2006/relationships/slide" Target="slides/slide298.xml"/><Relationship Id="rId306" Type="http://schemas.openxmlformats.org/officeDocument/2006/relationships/slide" Target="slides/slide299.xml"/><Relationship Id="rId307" Type="http://schemas.openxmlformats.org/officeDocument/2006/relationships/slide" Target="slides/slide300.xml"/><Relationship Id="rId308" Type="http://schemas.openxmlformats.org/officeDocument/2006/relationships/slide" Target="slides/slide301.xml"/><Relationship Id="rId309" Type="http://schemas.openxmlformats.org/officeDocument/2006/relationships/slide" Target="slides/slide302.xml"/><Relationship Id="rId310" Type="http://schemas.openxmlformats.org/officeDocument/2006/relationships/slide" Target="slides/slide303.xml"/><Relationship Id="rId311" Type="http://schemas.openxmlformats.org/officeDocument/2006/relationships/slide" Target="slides/slide304.xml"/><Relationship Id="rId312" Type="http://schemas.openxmlformats.org/officeDocument/2006/relationships/slide" Target="slides/slide305.xml"/><Relationship Id="rId313" Type="http://schemas.openxmlformats.org/officeDocument/2006/relationships/slide" Target="slides/slide306.xml"/><Relationship Id="rId314" Type="http://schemas.openxmlformats.org/officeDocument/2006/relationships/slide" Target="slides/slide307.xml"/><Relationship Id="rId315" Type="http://schemas.openxmlformats.org/officeDocument/2006/relationships/slide" Target="slides/slide308.xml"/><Relationship Id="rId316" Type="http://schemas.openxmlformats.org/officeDocument/2006/relationships/slide" Target="slides/slide309.xml"/><Relationship Id="rId317" Type="http://schemas.openxmlformats.org/officeDocument/2006/relationships/slide" Target="slides/slide310.xml"/><Relationship Id="rId318" Type="http://schemas.openxmlformats.org/officeDocument/2006/relationships/slide" Target="slides/slide311.xml"/><Relationship Id="rId319" Type="http://schemas.openxmlformats.org/officeDocument/2006/relationships/slide" Target="slides/slide312.xml"/><Relationship Id="rId320" Type="http://schemas.openxmlformats.org/officeDocument/2006/relationships/slide" Target="slides/slide313.xml"/><Relationship Id="rId321" Type="http://schemas.openxmlformats.org/officeDocument/2006/relationships/slide" Target="slides/slide314.xml"/><Relationship Id="rId322" Type="http://schemas.openxmlformats.org/officeDocument/2006/relationships/slide" Target="slides/slide315.xml"/><Relationship Id="rId323" Type="http://schemas.openxmlformats.org/officeDocument/2006/relationships/slide" Target="slides/slide316.xml"/><Relationship Id="rId324" Type="http://schemas.openxmlformats.org/officeDocument/2006/relationships/slide" Target="slides/slide317.xml"/><Relationship Id="rId325" Type="http://schemas.openxmlformats.org/officeDocument/2006/relationships/slide" Target="slides/slide318.xml"/><Relationship Id="rId326" Type="http://schemas.openxmlformats.org/officeDocument/2006/relationships/slide" Target="slides/slide319.xml"/><Relationship Id="rId327" Type="http://schemas.openxmlformats.org/officeDocument/2006/relationships/slide" Target="slides/slide320.xml"/><Relationship Id="rId328" Type="http://schemas.openxmlformats.org/officeDocument/2006/relationships/slide" Target="slides/slide321.xml"/><Relationship Id="rId329" Type="http://schemas.openxmlformats.org/officeDocument/2006/relationships/slide" Target="slides/slide322.xml"/><Relationship Id="rId330" Type="http://schemas.openxmlformats.org/officeDocument/2006/relationships/slide" Target="slides/slide323.xml"/><Relationship Id="rId331" Type="http://schemas.openxmlformats.org/officeDocument/2006/relationships/slide" Target="slides/slide324.xml"/><Relationship Id="rId332" Type="http://schemas.openxmlformats.org/officeDocument/2006/relationships/slide" Target="slides/slide325.xml"/><Relationship Id="rId333" Type="http://schemas.openxmlformats.org/officeDocument/2006/relationships/slide" Target="slides/slide326.xml"/><Relationship Id="rId334" Type="http://schemas.openxmlformats.org/officeDocument/2006/relationships/slide" Target="slides/slide327.xml"/><Relationship Id="rId335" Type="http://schemas.openxmlformats.org/officeDocument/2006/relationships/slide" Target="slides/slide328.xml"/><Relationship Id="rId336" Type="http://schemas.openxmlformats.org/officeDocument/2006/relationships/slide" Target="slides/slide329.xml"/><Relationship Id="rId337" Type="http://schemas.openxmlformats.org/officeDocument/2006/relationships/slide" Target="slides/slide330.xml"/><Relationship Id="rId338" Type="http://schemas.openxmlformats.org/officeDocument/2006/relationships/slide" Target="slides/slide331.xml"/><Relationship Id="rId339" Type="http://schemas.openxmlformats.org/officeDocument/2006/relationships/slide" Target="slides/slide332.xml"/><Relationship Id="rId340" Type="http://schemas.openxmlformats.org/officeDocument/2006/relationships/slide" Target="slides/slide3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0.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_rels/notesSlide2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8.xml"/></Relationships>
</file>

<file path=ppt/notesSlides/_rels/notesSlide2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9.xml"/></Relationships>
</file>

<file path=ppt/notesSlides/_rels/notesSlide3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0.xml"/></Relationships>
</file>

<file path=ppt/notesSlides/_rels/notesSlide3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1.xml"/></Relationships>
</file>

<file path=ppt/notesSlides/_rels/notesSlide3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2.xml"/></Relationships>
</file>

<file path=ppt/notesSlides/_rels/notesSlide3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3.xml"/></Relationships>
</file>

<file path=ppt/notesSlides/_rels/notesSlide3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4.xml"/></Relationships>
</file>

<file path=ppt/notesSlides/_rels/notesSlide3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5.xml"/></Relationships>
</file>

<file path=ppt/notesSlides/_rels/notesSlide3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6.xml"/></Relationships>
</file>

<file path=ppt/notesSlides/_rels/notesSlide3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7.xml"/></Relationships>
</file>

<file path=ppt/notesSlides/_rels/notesSlide3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8.xml"/></Relationships>
</file>

<file path=ppt/notesSlides/_rels/notesSlide3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9.xml"/></Relationships>
</file>

<file path=ppt/notesSlides/_rels/notesSlide3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0.xml"/></Relationships>
</file>

<file path=ppt/notesSlides/_rels/notesSlide3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1.xml"/></Relationships>
</file>

<file path=ppt/notesSlides/_rels/notesSlide3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2.xml"/></Relationships>
</file>

<file path=ppt/notesSlides/_rels/notesSlide3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3.xml"/></Relationships>
</file>

<file path=ppt/notesSlides/_rels/notesSlide3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4.xml"/></Relationships>
</file>

<file path=ppt/notesSlides/_rels/notesSlide3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5.xml"/></Relationships>
</file>

<file path=ppt/notesSlides/_rels/notesSlide3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6.xml"/></Relationships>
</file>

<file path=ppt/notesSlides/_rels/notesSlide3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7.xml"/></Relationships>
</file>

<file path=ppt/notesSlides/_rels/notesSlide3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8.xml"/></Relationships>
</file>

<file path=ppt/notesSlides/_rels/notesSlide3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9.xml"/></Relationships>
</file>

<file path=ppt/notesSlides/_rels/notesSlide3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0.xml"/></Relationships>
</file>

<file path=ppt/notesSlides/_rels/notesSlide3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1.xml"/></Relationships>
</file>

<file path=ppt/notesSlides/_rels/notesSlide3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2.xml"/></Relationships>
</file>

<file path=ppt/notesSlides/_rels/notesSlide3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3.xml"/></Relationships>
</file>

<file path=ppt/notesSlides/_rels/notesSlide3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4.xml"/></Relationships>
</file>

<file path=ppt/notesSlides/_rels/notesSlide3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5.xml"/></Relationships>
</file>

<file path=ppt/notesSlides/_rels/notesSlide3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6.xml"/></Relationships>
</file>

<file path=ppt/notesSlides/_rels/notesSlide3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7.xml"/></Relationships>
</file>

<file path=ppt/notesSlides/_rels/notesSlide3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8.xml"/></Relationships>
</file>

<file path=ppt/notesSlides/_rels/notesSlide3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9.xml"/></Relationships>
</file>

<file path=ppt/notesSlides/_rels/notesSlide3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0.xml"/></Relationships>
</file>

<file path=ppt/notesSlides/_rels/notesSlide3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1.xml"/></Relationships>
</file>

<file path=ppt/notesSlides/_rels/notesSlide3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2.xml"/></Relationships>
</file>

<file path=ppt/notesSlides/_rels/notesSlide3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Two days, one goal: you leave owning the map of your business.</a:t>
            </a:r>
          </a:p>
          <a:p>
            <a:r>
              <a:t>I'm Gabriel, this is Marc. We teach together.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the why. Before any setup, I want you to see who we are up against, and what you are building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month there is a new AI app. You pay for it. It solves one small task.</a:t>
            </a:r>
          </a:p>
          <a:p>
            <a:r>
              <a:t>But nobody writes down how your business really works. That map stays in your head, and in WhatsApp threads.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of renting a flat versus owning a home. Renters pay forever and keep nothing.</a:t>
            </a:r>
          </a:p>
          <a:p>
            <a:r>
              <a:t>Owners build something that grows in value. Today, you become the owner.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people who build their map now will be far ahead of the ones who wait.</a:t>
            </a:r>
          </a:p>
          <a:p>
            <a:r>
              <a:t>That is exactly what we are doing in this room today.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six tonight, you hold four things. One: your brain. Everything about your business, in one folder on your own computer.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your chief of staff. Hermes. An AI employee that is always on, and that you talk to on Telegram.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the CLOSE loop, run once by hand. Capture, Link, Organise, Signal, Execute. This is what makes the brain smarter every week.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two real jobs done. Not a demo. Work you would have done yourself this week.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Imagine a car. The engine is the AI model: Claude, GPT, Gemini. You rent the engine.</a:t>
            </a:r>
          </a:p>
          <a:p>
            <a:r>
              <a:t>But the best engine in the world is useless without the car. The car is your brain, your AI employees, your skills. You own that.</a:t>
            </a:r>
          </a:p>
          <a:p>
            <a:r>
              <a:t>When a new engine comes in, you swap the engine, you keep the car.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not married to any AI company. Each month we look at which model is best, and we swap it in.</a:t>
            </a:r>
          </a:p>
          <a:p>
            <a:r>
              <a:t>Your brain does not move. Nothing is lost. Only the engine changes.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that is the why. Now let's build it, starting with where your brain lives.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where does all of this live? Two devices, sharing one brain. Let me draw it one piece at a time.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main device. The one with a screen, where you work.</a:t>
            </a:r>
          </a:p>
          <a:p>
            <a:r>
              <a:t>Claude Code is your mechanic. Obsidian shows you the brain. The Hermes app is where you chat with your agent.</a:t>
            </a:r>
          </a:p>
          <a:p>
            <a:r>
              <a:t>But when you close the lid, your agent stops.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we add a second device: a rented server, also called a VPS (a computer you rent in a data centre).</a:t>
            </a:r>
          </a:p>
          <a:p>
            <a:r>
              <a:t>It has no screen, so we call it a headless box. It is always on. Hermes lives here, and jobs run here at night while you sleep.</a:t>
            </a:r>
          </a:p>
          <a:p>
            <a:r>
              <a:t>We use Hostinger. Simple and affordable.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SSH is a private key, like a house key.</a:t>
            </a:r>
          </a:p>
          <a:p>
            <a:r>
              <a:t>With it, Claude Code on your laptop can walk into your server, set things up, fix things, and come back.</a:t>
            </a:r>
          </a:p>
          <a:p>
            <a:r>
              <a:t>Why it matters: you never open a black terminal screen yourself. You just tell Claude Code what you want.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Syncthing is free. It keeps the same brain folder on both devices, and it works both ways.</a:t>
            </a:r>
          </a:p>
          <a:p>
            <a:r>
              <a:t>You add a note on your laptop, Hermes sees it on the server a few seconds later. Hermes writes something, it appears on your laptop.</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piece: your phone. You text Hermes on Telegram, wherever you are.</a:t>
            </a:r>
          </a:p>
          <a:p>
            <a:r>
              <a:t>Telegram goes to Hermes on the server. On your laptop, you use the Hermes desktop app.</a:t>
            </a:r>
          </a:p>
          <a:p>
            <a:r>
              <a:t>Two devices, one brain.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own a Mac mini, it can be your box instead. Same picture, it just sits in your office.</a:t>
            </a:r>
          </a:p>
          <a:p>
            <a:r>
              <a:t>But today, everyone follows on the rented server. Don't wait for a Mac mini and lose momentum.</a:t>
            </a:r>
          </a:p>
          <a:p>
            <a:r>
              <a:t>Later, you just tell your agent to move everything across.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is the whole reason. The server never sleeps.</a:t>
            </a:r>
          </a:p>
          <a:p>
            <a:r>
              <a:t>So your agent keeps working at night, even when your laptop is off.</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Short block. We download one file, type one sentence, and see the eight doors.</a:t>
            </a:r>
          </a:p>
          <a:p>
            <a:r>
              <a:t>The brain folder is the map of your business. You own it, it lives on your machine, not inside a big AI company.</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of a house with eight doors. Every note you ever keep walks through one of them.</a:t>
            </a:r>
          </a:p>
          <a:p>
            <a:r>
              <a:t>Your agent reads this folder every time it works for you.</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Inbox: everything you capture lands here first.</a:t>
            </a:r>
          </a:p>
          <a:p>
            <a:r>
              <a:t>Projects have an end, like launching an event. Areas never end, like marketing or sales, family or health.</a:t>
            </a:r>
          </a:p>
          <a:p>
            <a:r>
              <a:t>Resources are other people's material: articles, videos. Archives are retired, but never deleted.</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Signals: what keeps coming up across your notes, counted.</a:t>
            </a:r>
          </a:p>
          <a:p>
            <a:r>
              <a:t>World Model: the lasting truth about you, your company, your people, your decisions.</a:t>
            </a:r>
          </a:p>
          <a:p>
            <a:r>
              <a:t>Sources: where it all came from, so you can trace back.</a:t>
            </a:r>
          </a:p>
          <a:p>
            <a:r>
              <a:t>You never file into these by hand. The bots do it later today.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Download brain-installer.md. Drag it into your brain folder. You never need to read it: it is the recipe Hermes follows.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Click Sessions, then New session. Not Bots.</a:t>
            </a:r>
          </a:p>
          <a:p>
            <a:r>
              <a:t>Member sentence: "Read brain-installer.md in my brain folder and build my brain."</a:t>
            </a:r>
          </a:p>
          <a:p>
            <a:r>
              <a:t>If it stops halfway: "Finish building the eight doors from the brain installer."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 each one. This is how your agent starts to know you.</a:t>
            </a:r>
          </a:p>
          <a:p>
            <a:r>
              <a:t>Like a new hire: the model is smart from day one, but it feels personal only over time.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Hermes says your brain is built, open your brain folder on your laptop.</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should see this: the eight doors, a _System folder (the wiring, for your agent) and AGENTS.md, the rule book your agent reads every time it walks in.</a:t>
            </a:r>
          </a:p>
          <a:p>
            <a:r>
              <a:t>If you see it on your laptop, the mirror works: your agent built it on the server and it showed up here.</a:t>
            </a:r>
          </a:p>
          <a:p>
            <a:r>
              <a:t>Gabriel to confirm: the mirror between laptop and server is set up in block 02, so it is not repeated here.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Short block. Capture is the first step of the loop. We capture one article or one video, and watch it land.</a:t>
            </a:r>
          </a:p>
          <a:p>
            <a:r>
              <a:t>The big pour of old notes and chats comes after lunch, in Fill your brain.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see a great post, you tap save, you never go back.</a:t>
            </a:r>
          </a:p>
          <a:p>
            <a:r>
              <a:t>Now you throw it to your agent instead, and it becomes part of your brain.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Capture keeps it whole: one thing you send, one note in your Inbox, titled by what it is.</a:t>
            </a:r>
          </a:p>
          <a:p>
            <a:r>
              <a:t>No summary that loses the detail. The bots link and file it later.</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Telegram: you read and watch most things on your phone. So capture from your phone.</a:t>
            </a:r>
          </a:p>
          <a:p>
            <a:r>
              <a:t>Any article, or any video: Instagram, YouTube, X.</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Member sentence: "Capture this: [the link or the idea]."</a:t>
            </a:r>
          </a:p>
          <a:p>
            <a:r>
              <a:t>For a video: "Capture this: [the video link]."</a:t>
            </a:r>
          </a:p>
          <a:p>
            <a:r>
              <a:t>If it says it cannot, push back: don't make a problem my problem, find a way.</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 real one: a Wikipedia article on hygge, with capture this.</a:t>
            </a:r>
          </a:p>
          <a:p>
            <a:r>
              <a:t>Gabriel to confirm: this screenshot uses slightly longer words than the member sentence; fine as a real example.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Hermes replies with the note's name and where it went: 01. Inbox, agent-drops.</a:t>
            </a:r>
          </a:p>
          <a:p>
            <a:r>
              <a:t>And a few key points so you know it read it.</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open your brain folder on your laptop.</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it is, in your Inbox. One source, one note.</a:t>
            </a:r>
          </a:p>
          <a:p>
            <a:r>
              <a:t>That is Capture. After lunch we pour in everything else.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Everyone: one article or one video, from your phone, right now. Check it landed, then we move on.</a:t>
            </a:r>
          </a:p>
          <a:p>
            <a:r>
              <a:t>Gabriel to confirm: videos (Instagram) use the Capture bot's video skill from the course. If the room does not install capture-bot.zip, start with an article; Hermes can still try a video.</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long one. We list every tool, pick how the agent gets into each, connect them, link WhatsApp, and add one key.</a:t>
            </a:r>
          </a:p>
          <a:p>
            <a:r>
              <a:t>Gabriel to confirm: the room runs this block at 45 minutes or more, with hands-on time.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Gabriel's words: if you don't connect your brain to your WhatsApp or your Slack, it doesn't know what's going on. Every tool, every software, every system has data. We want to capture it.</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Everyday picture: you hire a great assistant, then give them no logins. They can't help. Today we hand over the logins, the safe way.</a:t>
            </a:r>
          </a:p>
          <a:p>
            <a:r>
              <a:t>Three ways a new hire gets in: a staff pass, a spare key, or sitting at your desk. Hold that picture.</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 taught five pillars: marketing, sales, operations, fulfilment, finance and admin. In this room we say Attract, Convert, Deliver, Money, Team.</a:t>
            </a:r>
          </a:p>
          <a:p>
            <a:r>
              <a:t>It doesn't matter if you are in shipping, oil trading or property. Same five.</a:t>
            </a:r>
          </a:p>
          <a:p>
            <a:r>
              <a:t>Gabriel to confirm: the bucket names Attract / Convert / Deliver / Money / Team (Program 2.0 used the five pillars).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Marketing. Paid ads: Meta, Google, TikTok. Content: Instagram, YouTube, TikTok. Email: ActiveCampaign, Mailchimp, maybe GoHighLevel. DMs: ManyChat. Numbers: Google Analytics, Meta Pixel.</a:t>
            </a:r>
          </a:p>
          <a:p>
            <a:r>
              <a:t>(ActiveCampaign and GoHighLevel have no logo in the free logo set, so they are said, not shown.)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Sales. A CRM like GoHighLevel, HubSpot, Pipedrive. Bookings: Calendly, GHL calendars. Sales calls: Zoom, Google Meet. Checkout: Stripe, PayPal. Proposals: DocuSign, PandaDoc.</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Operations is the day to day: projects (Asana, ClickUp, Trello, Notion), workspace (Google, Microsoft), files, automations.</a:t>
            </a:r>
          </a:p>
          <a:p>
            <a:r>
              <a:t>Fulfilment is how the product reaches the client: client chat on WhatsApp, client calls, courses, support.</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money and paperwork. Books and invoices: Xero, QuickBooks. Payments: Stripe. Payroll, expenses, contracts. Some of you still run it in a spreadsheet. That counts too.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Internal chat: Slack, Teams, Telegram. Tasks. HR and contracts with your staff. Automations like Zapier or Make.</a:t>
            </a:r>
          </a:p>
          <a:p>
            <a:r>
              <a:t>These are only examples. You have your own tools for your own industry.</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agent reads your brain first, then interviews you bucket by bucket. Include the tools you open only once a week.</a:t>
            </a:r>
          </a:p>
          <a:p>
            <a:r>
              <a:t>It saves the list in your brain. Names only, never a key.</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Download connect-your-tools.md, drag it onto your brain folder, start a new session on the default agent, type this.</a:t>
            </a:r>
          </a:p>
          <a:p>
            <a:r>
              <a:t>Answer its questions bucket by bucket.</a:t>
            </a:r>
          </a:p>
          <a:p>
            <a:r>
              <a:t>Gabriel to confirm: connect-your-tools.md is in the Ouria download set for the room.</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Gabriel's rule: everything we connect today is read-only. Read means it can read your Slack. Write means it can post as you.</a:t>
            </a:r>
          </a:p>
          <a:p>
            <a:r>
              <a:t>We keep it read-only for safety. Write access comes later, only when you trust it.</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MCP is like a staff pass made for agents. You sign in once, like any login, and it reaches what the tool maker allows.</a:t>
            </a:r>
          </a:p>
          <a:p>
            <a:r>
              <a:t>Hermes connectors and plugins are the same idea, ready-made. Always try these first: easiest and safest.</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Their own site calls it a USB-C port for AI. One plug shape, many tools: Slack, Google Drive and more.</a:t>
            </a:r>
          </a:p>
          <a:p>
            <a:r>
              <a:t>More and more companies now ship an MCP, so this gets easier every month.</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MCP? Then an API key. Gabriel: a window opened with a key. A string of letters and numbers that unlocks the back door. Xero is usually reached this way.</a:t>
            </a:r>
          </a:p>
          <a:p>
            <a:r>
              <a:t>It usually reaches the most data. So whoever holds the key gets in. Treat it like a password, like money.</a:t>
            </a:r>
          </a:p>
          <a:p>
            <a:r>
              <a:t>(CLI, the tool's own program, works much the same. Say it only if asked.)</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MCP, no API? Old tools, a government portal, your personal WhatsApp. Then the agent opens the website in its own browser and uses it like you would.</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Personal WhatsApp has no plug and no key. So your agent opens WhatsApp Web on its own box, the same page you'd open on a laptop. You scan the code once.</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Gabriel's order: a Hermes connector? A plugin? An MCP? An API key? Last, the browser. Hermes researches each tool and walks you through it step by step.</a:t>
            </a:r>
          </a:p>
          <a:p>
            <a:r>
              <a:t>In the Hermes app: Capabilities, then Connectors. A sign-in page opens. You type your password there, never in the chat.</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Exact sentence. Hermes marks each tool connected, needs a key, or needs your sign-in. If it stalls, push it: help me do some research and guide me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phone says it can't connect, ask Hermes for a new code and scan again. Last resort: Link with phone number instead, and Hermes gives you an eight-character code.</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optional. It is your private chat. Tell your agent it may read but never send.</a:t>
            </a:r>
          </a:p>
          <a:p>
            <a:r>
              <a:t>Gabriel: I captured the last 30 days to start. You choose how far back.</a:t>
            </a:r>
          </a:p>
          <a:p>
            <a:r>
              <a:t>Gabriel to confirm: connect-to-capture.md is in the Ouria download set, and whether the room links WhatsApp live or at home.</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Gabriel's story: someone steals your OpenAI key with your card on it, and they spend your tokens on your card. Treat every key like cash.</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chat is saved in a session log. If that log ever leaks, the key leaks with it.</a:t>
            </a:r>
          </a:p>
          <a:p>
            <a:r>
              <a:t>If you ever pasted a key in a chat: make a new key on that site and delete the old one.</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tool's site: API keys, create new key, give it a name you'll remember. Most sites show it only once. Save it in your password manager, then click copy.</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Claude Code on your laptop, not Hermes? Hermes lives on the box. It cannot see your laptop's clipboard. Claude Code can, and it pipes the key across without ever printing it.</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locked drawer is a private settings file on your box. Hermes reads the key from there by name. You only ever see the name, never the key.</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Log in at here.now, make an API key, copy it. We use here.now later today when your agent talks to you in pages.</a:t>
            </a:r>
          </a:p>
          <a:p>
            <a:r>
              <a:t>Gabriel to confirm: members make their own here.now account and key in the room, and the add-a-key skill is already saved in Claude Code.</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Exact sentence. Not Hermes: Claude Code on your laptop. Don't copy anything else until it's done. It reports the key is in place, by name only.</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Hermes shows one row per tool: connected, needs a key, or needs your sign-in. Anything stuck, raise your hand and Marc or Gabriel comes over.</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Recap: list, route, connect, one key. Next, Marc runs Attract, Convert, Deliver.</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leads. Quick run-through before the interview, so everyone has the three words in their head when their chief of staff starts asking.</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Every business, no matter how big or small, runs on three steps. Step one, Attract: how people first hear of you. Ads, posts, word of mouth, walking past your shop.</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Step two, Convert: how they become customers. You capture their name and number, then you nurture them: DMs, calls, messages, a trial. Then they say yes.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Step three, Deliver: you onboard them and do the work you promised. Marketing, sales, operations. In plain words: Attract, Convert, Deliver.</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A made-up tuition centre. A parent scrolls Facebook, sees a post, and sends a WhatsApp enquiry about Sec 1 maths. That is Attract.</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The front desk books a trial lesson. Then the decision: enrol or not. Decisions are where work gets stuck. That is Convert.</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They enrol, and the first term starts: classes, homework, reports to the parent. That is Deliver. Every step uses a tool or a person. We map every step on post-its in MapOS on day two.</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hands back to Gabriel: Why this matters right now. Your chief of staff is about to interview you, and it will ask how you Attract, how you Convert and how you Deliver. Have your answers ready in your head.</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your agent gets to know you. This is one of the most important things you do today. It starts now and runs through lunch.</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like a new coach. It reads your notes first, so you never repeat yourself. Anything it already knows, it skips. It asks only for the gaps.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you. Who you are beyond your job title, in your own words, so it learns how you sound.</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your goals. What would make the next twelve months a success, and how we will know it is moving.</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your business, through the three words Marc just taught: how people find you, how they become customers, how you do the work. Real examples help it find jobs to take off your plate.</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your rules. What it may do alone. What it must ask you first. It always asks before spending money or deleting things. And how and when to contact you.</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it looks like. Notice it already has a guess from your notes, and asks you to confirm or fix it. Give real answers, real numbers, real examples. The more detail, the better it works for you.</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it matters: at the end it writes your Brain Map. That is the list of folders your notes get filed into: your projects, your areas, the topics you read about. Your bots use it after lunch to know where every note goes.</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answers become notes about you, in your own words: your Twin. Your agent reads them before it acts. You own them. They are on your map, not in a big AI company's account.</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Drag the interview file onto your brain folder first, then say exactly this.</a:t>
            </a:r>
          </a:p>
          <a:p>
            <a:r>
              <a:t>Read ouria-interview.md in my brain folder and interview me.</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Stop any time. It saves as you go. When you come back, even in a new chat, say exactly this.</a:t>
            </a:r>
          </a:p>
          <a:p>
            <a:r>
              <a:t>Continue my interview.</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Tip one. Use a voice note on Telegram. Talking is faster than typing, and you give more detail when you talk.</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Tip two. When it already has a guess, just confirm it or fix it. You can also skip a question. But do not skip everything. The more you give, the better it works.</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Tip three. Nothing is permanent. If it reads back a line that is wrong, tell it: That line is wrong. The right version is, and then the right version. Do it early so it does not drift.</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end you get three things. Your Brain Map. Your goals: the result you want, which shows up later, and the weekly action you control. And your rules: what it does alone, what it asks first, how it reaches you.</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Lunch. Keep the interview going on your phone while you eat. Voice notes on Telegram work well. After lunch, your Brain Map must be ready, because the bots need it. Not finished? Say: Continue my interview.</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back. This block finishes Capture: we pour in everything you already have, make three helper bots, run them once, and you end with a graph of your brain.</a:t>
            </a:r>
          </a:p>
          <a:p>
            <a:r>
              <a:t>Plan this as a long working block, not a talk. Leave room for the first run.</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starts from capture. If it is not captured, your brain cannot link it, cannot organise it, and nothing comes up from it.</a:t>
            </a:r>
          </a:p>
          <a:p>
            <a:r>
              <a:t>That is why we spend so long on this layer.</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Pile one: old projects. Proposals, plans, price lists, client files that still matter. Not everything on your laptop, just what you would want an assistant to know.</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your brain folder. Drag the files straight into 01. Inbox. Don't sort them yourself: that is the bots' job.</a:t>
            </a:r>
          </a:p>
          <a:p>
            <a:r>
              <a:t>It mirrors to your box in a moment. Tip from the course: messy is fine.</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Pile two: old notes. Most people forget this one. Notes are everywhere.</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Export what you can: Apple Notes, Evernote, Keep, your Chrome bookmarks.</a:t>
            </a:r>
          </a:p>
          <a:p>
            <a:r>
              <a:t>Paper notebook: take a picture of every page. AI reads pictures now, even hard handwriting, and turns them into text notes.</a:t>
            </a:r>
          </a:p>
          <a:p>
            <a:r>
              <a:t>Claude Code on your laptop can help gather old files or export bookmarks for you.</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Gabriel's words: compile it, pass it to Hermes, and literally say capture this.</a:t>
            </a:r>
          </a:p>
          <a:p>
            <a:r>
              <a:t>Member sentence: "Capture this."</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Pile three, the biggest: your old AI chats. Months or years of conversations. That is a lot of you: how you think, what you decided.</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export comes by email, usually within a day, and the link dies about a day later. Set an alarm.</a:t>
            </a:r>
          </a:p>
          <a:p>
            <a:r>
              <a:t>No export yet? Request it now, and drop it in when it arrives. Your bots pick it up on the next run.</a:t>
            </a:r>
          </a:p>
          <a:p>
            <a:r>
              <a:t>Gabriel to confirm: were members told to request their export before the room? If not, most will not have it today.</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Drag the whole zip onto 01. Inbox. A big export takes a minute or two to arrive on the box.</a:t>
            </a:r>
          </a:p>
          <a:p>
            <a:r>
              <a:t>Check: ask Hermes "Can you see my ChatGPT export in my brain inbox?" If it says it is still arriving, that is fine.</a:t>
            </a:r>
          </a:p>
          <a:p>
            <a:r>
              <a:t>The Link bot keeps the whole export safe in 08. Sources and works through every chat.</a:t>
            </a:r>
          </a:p>
          <a:p>
            <a:r>
              <a:t>Gabriel to confirm: the room skips the separate drop-your-chats pack and lets the Link bot place the export.</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Don't worry about getting everything now. Put in what you can. Anything you find later goes into the Inbox and gets picked up on the next run.</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your Inbox is full. On its own it's just a pile. The next part turns the pile into a brain. The loop is called CLOSE.</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Picture you run a lemonade stand. Every time someone buys and says something, you write it in a notebook.</a:t>
            </a:r>
          </a:p>
          <a:p>
            <a:r>
              <a:t>Watch what happens to that notebook, step by step.</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 is Capture. Keep everything whole, exactly as it came in. That is what we just did with your old notes and chats.</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 is Link. A long thing, like a meeting transcript, gets broken into small notes, one idea each. Each note quotes its line and links back.</a:t>
            </a:r>
          </a:p>
          <a:p>
            <a:r>
              <a:t>One rule: no proof, no link.</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 is Organise. Each small note gets filed into a folder on your Brain Map, the map you built in the interview. A note that fits nowhere waits in the Inbox and you get asked.</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 is Signal. The brain tallies. Last week one person said too sour. This week four. That is a Signal.</a:t>
            </a:r>
          </a:p>
          <a:p>
            <a:r>
              <a:t>The rule: 3 or more notes this week, and more than last week.</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 is Execute. That's you, with your main Hermes. Maybe something went wrong with the recipe this week. You decide what to do with it.</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a small note looks like. One idea, the exact words it came from, and where it came from. The original is never changed, so nothing is lost.</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Signal is not an idea. It is a count. Small note equals one idea; Signal is a count that grew.</a:t>
            </a:r>
          </a:p>
          <a:p>
            <a:r>
              <a:t>Each Signal lists the notes behind it, so you can check the number yourself.</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already have Capture. Now we make one bot for each of the next letters: Link, Organise, Signal. Execute is your main Hermes agent.</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helpers, each its own bot in the Hermes app. When you ask, they run as one chain: Link, then Organise, then Signal. If a step fails, the chain stops and you get one Telegram line.</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never need to read this file. It is the recipe Hermes follows.</a:t>
            </a:r>
          </a:p>
          <a:p>
            <a:r>
              <a:t>If Hermes says approval pop-ups are on, it gives you one sentence to paste into Claude Code on your laptop first. Do that, then come back.</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Hermes makes the three bots, picks the right model for each on your own login, and tells you which one each got.</a:t>
            </a:r>
          </a:p>
          <a:p>
            <a:r>
              <a:t>Member sentence, exact: "Read link-organise-signal-bots.md in my brain folder and make my Link, Organise and Signal bots."</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Hermes says when set-up is done. You'll see the three new bots in the Hermes app.</a:t>
            </a:r>
          </a:p>
          <a:p>
            <a:r>
              <a:t>Nothing runs on a timer yet. Later they run every night on their own.</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first run sorts out everything you already have: the interview, your old notes, your chats.</a:t>
            </a:r>
          </a:p>
          <a:p>
            <a:r>
              <a:t>Member sentence, exact: "Run my Link, Organise and Signal now."</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run can take a while if you poured in a lot. Keep going with the room; it works in the background.</a:t>
            </a:r>
          </a:p>
          <a:p>
            <a:r>
              <a:t>If you hit your plan's usage limit on the first run, that's the one time a bigger plan for a month may help. Don't upgrade first; only if you hit the limit.</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report says how many small notes, links, and notes filed, plus any new Signals.</a:t>
            </a:r>
          </a:p>
          <a:p>
            <a:r>
              <a:t>No Signals yet is normal. Some Signals you won't agree with. Only you decide what's true. Never ask it to invent one.</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Obsidian. If it's the first time: don't pick Create or Quick start. Pick Open folder as vault, then your brain folder.</a:t>
            </a:r>
          </a:p>
          <a:p>
            <a:r>
              <a:t>Then click the graph icon on the left.</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graph. This is the first version of your brain. It's small right now, but it keeps growing.</a:t>
            </a:r>
          </a:p>
          <a:p>
            <a:r>
              <a:t>Take a screenshot of it. Give yourself a pat on the back.</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map is yours, in plain files on your own box. No big AI company rents it to you. Every capture from now on adds to it.</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you just ran by hand, Link, Organise and Signal, is Dreaming. We just put it on a timer so it runs every night while you sleep. First your day gets captured.</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the same three bots run, on their own.</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GBrain re-reads every note, so search always knows what is new.</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in the morning, your top signals are waiting on your phone.</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Download dreaming-and-recall.md from class.ouria.com. Drag it onto your brain folder, like the last recipe file. Then one sentence to Hermes.</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From tonight, the bots run on their own. Nothing to remember. That is why I can say: the bots keep working tonight.</a:t>
            </a:r>
          </a:p>
          <a:p>
            <a:r>
              <a:t>Member sentence: Read dreaming-and-recall.md in my brain folder and set up my Dreaming.</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short parts. One: your bots run every night on their own. Two: your brain gets a search engine. Three: your brain takes a test and gets a score.</a:t>
            </a:r>
          </a:p>
          <a:p>
            <a:r>
              <a:t>Gabriel to confirm: topic number. 1-09-talk also says 09, so the numbers after this need a shift.</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two: Recall. A full brain is no use if your agent cannot find the right note.</a:t>
            </a:r>
          </a:p>
          <a:p>
            <a:r>
              <a:t>A good librarian finds by meaning, not just the exact word. Ask about payment, and you also get the notes that mean payment.</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is called GBrain. It is open source: free, and anyone can check how it works. The instructions are already in the recipe file you just dragged in.</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chat as the Dreaming sentence. Hermes installs GBrain, then restarts itself. After that, every night, after the Dreaming, it updates its index so search reads the night's new notes.</a:t>
            </a:r>
          </a:p>
          <a:p>
            <a:r>
              <a:t>Member sentence: Give my brain its search engine.</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Hermes runs one real search and names a real note it found. Then open a brand new session and ask it something about your business, like your top goals. It should name the note it used.</a:t>
            </a:r>
          </a:p>
          <a:p>
            <a:r>
              <a:t>Member sentence: Check my brain's search engine works.</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one question your brain does not hold. A good agent says it is not in the brain. A bad agent makes something up. That rule matters for the score next.</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I use. Voyage lets GBrain search by meaning, not just matching words. Things might change, but for now we use Voyage. It is very affordable. Click Get Started, make an account, add your card, copy the API key.</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as the here.now key this morning. Copy the key on Voyage, then tell Claude Code. Never paste a key in the chat.</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Hermes turns on meaning search and re-reads your brain with it.</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three. After all this work, if your brain does not remember the right details, we wasted our effort. A feeling cannot be improved. A number can.</a:t>
            </a:r>
          </a:p>
          <a:p>
            <a:r>
              <a:t>So your brain takes a test, like a school exam, and gets one score out of 100.</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steps. Step one: write your test, from your own notes.</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Download score-your-brain.md. This time we use Claude Code on your laptop, not Hermes, so Hermes never sees the answers. Add the file to a new Claude Code chat in your brain folder.</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writes up to 20 questions from your notes, with an answer sheet. Only you know what is true, so check every answer.</a:t>
            </a:r>
          </a:p>
          <a:p>
            <a:r>
              <a:t>Wrong one? Say: Fix [number]: [the right answer]. All right? Say: Keep all.</a:t>
            </a:r>
          </a:p>
          <a:p>
            <a:r>
              <a:t>Member sentence: Help me create a test for my second brain.</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Hermes takes the test. Claude Code sends only the questions to Hermes, Hermes answers, and Claude Code marks it with the answer sheet. You don't mark anything.</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times, because answers wobble a little. You get one score: the average. Let it run.</a:t>
            </a:r>
          </a:p>
          <a:p>
            <a:r>
              <a:t>Laptop slept or chat closed? The test still runs on the box. Later say: Grade my brain exam.</a:t>
            </a:r>
          </a:p>
          <a:p>
            <a:r>
              <a:t>Member sentence: Run my brain exam three times and score it.</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own brain scored 92 out of 100. It is rarely 100, because some notes have small nuances, and models get smarter every month.</a:t>
            </a:r>
          </a:p>
          <a:p>
            <a:r>
              <a:t>If yours is low today, don't worry. You just started. The score tells you what your brain is missing.</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fix what it got wrong, then test again. This can finish at home.</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Claude Code fixes that kind of mistake across your whole brain, then sets the test to run every week on its own. Hermes messages you when it has run.</a:t>
            </a:r>
          </a:p>
          <a:p>
            <a:r>
              <a:t>Member sentence: Fix what my brain exam found, and make it run every week.</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week your brain takes the same test. Say Grade my brain exam after a run to get the score. Now and then, say Grow my brain exam to add questions. The more you use it and correct it, the better it gets.</a:t>
            </a:r>
          </a:p>
          <a:p>
            <a:r>
              <a:t>Member sentences: Grade my brain exam. Grow my brain exam.</a:t>
            </a:r>
          </a:p>
          <a:p>
            <a:r>
              <a:t>Gabriel to confirm: the pack's own timing for Grow is course days; here it says "now and then".</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we change how your agent talks to you.</a:t>
            </a:r>
          </a:p>
          <a:p>
            <a:r>
              <a:t>We are used to human to human talk. This is agent to human talk, and it needs its own shape.</a:t>
            </a:r>
          </a:p>
          <a:p>
            <a:r>
              <a:t>Three skills: /eli5, html output, and here.now.</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more you use your agent, the more it sends you walls of words.</a:t>
            </a:r>
          </a:p>
          <a:p>
            <a:r>
              <a:t>It thinks fast and writes fast. It forgets you are a human.</a:t>
            </a:r>
          </a:p>
          <a:p>
            <a:r>
              <a:t>Unless you are a speed reader, you cannot decide from 800 words.</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normal week report from an agent. All true, all useful, and nobody reads it.</a:t>
            </a:r>
          </a:p>
          <a:p>
            <a:r>
              <a:t>Made-up bakery, owner Mei.</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good chief of staff does not hand you 800 words.</a:t>
            </a:r>
          </a:p>
          <a:p>
            <a:r>
              <a:t>They hand you one page: what matters, and what you need to decide.</a:t>
            </a:r>
          </a:p>
          <a:p>
            <a:r>
              <a:t>This has saved me so much time. Without it you will suffer.</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week. Three things need you. Everything else ran fine.</a:t>
            </a:r>
          </a:p>
          <a:p>
            <a:r>
              <a:t>The secret is a web page. We call it HTML. One file that opens anywhere.</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HTML: the language every browser reads.</a:t>
            </a:r>
          </a:p>
          <a:p>
            <a:r>
              <a:t>A skill: a saved recipe your agent follows. Making these pages is a skill.</a:t>
            </a:r>
          </a:p>
          <a:p>
            <a:r>
              <a:t>here.now: a place to put any page online, so you can review it anywhere, even away from home.</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one: /eli5. My favourite skill, and the one I use the most.</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sometimes talks like a PhD. Hard to decide when you do not understand it.</a:t>
            </a:r>
          </a:p>
          <a:p>
            <a:r>
              <a:t>I have never written code, yet I understand my own systems. Because I never skip the learning.</a:t>
            </a:r>
          </a:p>
          <a:p>
            <a:r>
              <a:t>Use AI to learn while you build. That is the difference between slop and a masterpiece.</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one. Mei asked how her brain's night jobs work.</a:t>
            </a:r>
          </a:p>
          <a:p>
            <a:r>
              <a:t>The whole night in one picture: Capture, Link, Organise, Signal.</a:t>
            </a:r>
          </a:p>
          <a:p>
            <a:r>
              <a:t>Pictures, diagrams, and a list of the hard words at the bottom.</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this. Put your own thing in the brackets.</a:t>
            </a:r>
          </a:p>
          <a:p>
            <a:r>
              <a:t>Try: explain how my second brain works.</a:t>
            </a:r>
          </a:p>
          <a:p>
            <a:r>
              <a:t>Gabriel to confirm: how the room gets the eli5 and html output skills (drag the skill file in and type Install this skill, or already on the box).</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throw the page away. It is a resource you just made.</a:t>
            </a:r>
          </a:p>
          <a:p>
            <a:r>
              <a:t>It goes into your Inbox like every capture. Your agent files it, and can pull it up later.</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html output. eli5 explains. html output gets you to decide.</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Big projects mean lots of decisions. Hard to make them from a wall of text.</a:t>
            </a:r>
          </a:p>
          <a:p>
            <a:r>
              <a:t>Each decision gets one card. The agent's suggestion comes first.</a:t>
            </a:r>
          </a:p>
          <a:p>
            <a:r>
              <a:t>You pick one, and add a note if you want.</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on every card, press Copy my verdicts.</a:t>
            </a:r>
          </a:p>
          <a:p>
            <a:r>
              <a:t>Go back to the same chat and paste. Say: I'm done with the decisions, run with it.</a:t>
            </a:r>
          </a:p>
          <a:p>
            <a:r>
              <a:t>Your agent remembers what it asked, so it knows which answer is which.</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this. It makes your own week into one page with cards.</a:t>
            </a:r>
          </a:p>
          <a:p>
            <a:r>
              <a:t>If it has not done much yet today, that is fine. The page still shows you the shape.</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here.now. A page on your laptop is a file. Your phone cannot open it. A friend cannot open it.</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here.now turns the page into a link anyone can open, even on your phone.</a:t>
            </a:r>
          </a:p>
          <a:p>
            <a:r>
              <a:t>You added your here.now key earlier. With the key, links stay. Without one, they vanish after 24 hours.</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this in the same chat as your report.</a:t>
            </a:r>
          </a:p>
          <a:p>
            <a:r>
              <a:t>Gabriel to confirm: if the room's Telegram is not set up yet, the link comes back in the app chat.</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Tap the link, open it on your phone. Tap your answers, Copy my verdicts, send it back.</a:t>
            </a:r>
          </a:p>
          <a:p>
            <a:r>
              <a:t>Pictures to explain, cards to decide, a link for your phone.</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we give your agent its own rulebook. Short one.</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agent sleeps until a message arrives: from you, or from a timed job.</a:t>
            </a:r>
          </a:p>
          <a:p>
            <a:r>
              <a:t>When it wakes up, the first thing it does is read its own files.</a:t>
            </a:r>
          </a:p>
          <a:p>
            <a:r>
              <a:t>That is why it knows its name, and your rules.</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SOUL.md is its name badge. Its name, how it sounds, what it values.</a:t>
            </a:r>
          </a:p>
          <a:p>
            <a:r>
              <a:t>Keep it small. Too much in it and your agent gets bloated.</a:t>
            </a:r>
          </a:p>
          <a:p>
            <a:r>
              <a:t>Optional: put three values in it, like Always fact-check.</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Its own AGENTS.md is the rulebook. What it may do alone, what it asks you first, how it reaches you.</a:t>
            </a:r>
          </a:p>
          <a:p>
            <a:r>
              <a:t>It lives in your agent's own folder.</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brain folder has an AGENTS.md too. That one is the brain's manual: the doors, the jobs.</a:t>
            </a:r>
          </a:p>
          <a:p>
            <a:r>
              <a:t>Your agent's rules do not go there. Always say: your own AGENTS.md.</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of your office. You hire an assistant. They do not sit at your desk.</a:t>
            </a:r>
          </a:p>
          <a:p>
            <a:r>
              <a:t>They work at their own desk, then pass you the finished work to approve.</a:t>
            </a:r>
          </a:p>
          <a:p>
            <a:r>
              <a:t>Later, every new agent you hire gets its own desk and its own AGENTS.md.</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interview already asked these three things. This writes them into its own rulebook.</a:t>
            </a:r>
          </a:p>
          <a:p>
            <a:r>
              <a:t>Read the change it shows you. Tell it any line that is wrong.</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line most of you want.</a:t>
            </a:r>
          </a:p>
          <a:p>
            <a:r>
              <a:t>More rules mean less freedom for your agent. Everyone picks their own balance.</a:t>
            </a:r>
          </a:p>
          <a:p>
            <a:r>
              <a:t>Mine: anything over 200 dollars, ask me. Under that, go. A folder it never touches; outside it, anything goes.</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it exactly, or put your own line after the colon. Same shape for any rule, any time.</a:t>
            </a:r>
          </a:p>
          <a:p>
            <a:r>
              <a:t>Gabriel to confirm: whether to say your own 200 dollar version live, or keep it to this line.</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agent reads its files when a session starts. New rules only count in a new session.</a:t>
            </a:r>
          </a:p>
          <a:p>
            <a:r>
              <a:t>Click New session, or send /new on Telegram, before you test it.</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we talk about skills. Every business already knows this idea. It just has a different name.</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a business, you have SOPs. Standard operating procedures. The written way a task is done, so you don't explain it again every time.</a:t>
            </a:r>
          </a:p>
          <a:p>
            <a:r>
              <a:t>Your agent needs the exact same thing. For an agent, it's called a skill.</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SOP is written for a person. Think of the checklist you give a new staff member on day one.</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skill is the same thing, written for your agent. A short file with the steps, the rules and an example. Hermes loads it whenever that task comes up.</a:t>
            </a:r>
          </a:p>
        </p:txBody>
      </p:sp>
      <p:sp>
        <p:nvSpPr>
          <p:cNvPr id="4" name="Slide Number Placeholder 3"/>
          <p:cNvSpPr>
            <a:spLocks noGrp="1"/>
          </p:cNvSpPr>
          <p:nvPr>
            <p:ph type="sldNum" idx="5" sz="quarter"/>
          </p:nvPr>
        </p:nvSpPr>
        <p:spPr/>
      </p:sp>
    </p:spTree>
  </p:cSld>
  <p:clrMapOvr>
    <a:masterClrMapping/>
  </p:clrMapOvr>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does it matter? You stop re-explaining yourself. You write it once, and from then on it's done your way, every time.</a:t>
            </a:r>
          </a:p>
        </p:txBody>
      </p:sp>
      <p:sp>
        <p:nvSpPr>
          <p:cNvPr id="4" name="Slide Number Placeholder 3"/>
          <p:cNvSpPr>
            <a:spLocks noGrp="1"/>
          </p:cNvSpPr>
          <p:nvPr>
            <p:ph type="sldNum" idx="5" sz="quarter"/>
          </p:nvPr>
        </p:nvSpPr>
        <p:spPr/>
      </p:sp>
    </p:spTree>
  </p:cSld>
  <p:clrMapOvr>
    <a:masterClrMapping/>
  </p:clrMapOvr>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real skill. The one you're about to use in Task 1. Plain words, top to bottom. Nothing magic. Just a written way of doing one job.</a:t>
            </a:r>
          </a:p>
        </p:txBody>
      </p:sp>
      <p:sp>
        <p:nvSpPr>
          <p:cNvPr id="4" name="Slide Number Placeholder 3"/>
          <p:cNvSpPr>
            <a:spLocks noGrp="1"/>
          </p:cNvSpPr>
          <p:nvPr>
            <p:ph type="sldNum" idx="5" sz="quarter"/>
          </p:nvPr>
        </p:nvSpPr>
        <p:spPr/>
      </p:sp>
    </p:spTree>
  </p:cSld>
  <p:clrMapOvr>
    <a:masterClrMapping/>
  </p:clrMapOvr>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more you use Hermes, the more skills it saves on its own, as it works.</a:t>
            </a:r>
          </a:p>
          <a:p>
            <a:r>
              <a:t>But some skills you want to make on purpose. When? A task you repeat.</a:t>
            </a:r>
          </a:p>
        </p:txBody>
      </p:sp>
      <p:sp>
        <p:nvSpPr>
          <p:cNvPr id="4" name="Slide Number Placeholder 3"/>
          <p:cNvSpPr>
            <a:spLocks noGrp="1"/>
          </p:cNvSpPr>
          <p:nvPr>
            <p:ph type="sldNum" idx="5" sz="quarter"/>
          </p:nvPr>
        </p:nvSpPr>
        <p:spPr/>
      </p:sp>
    </p:spTree>
  </p:cSld>
  <p:clrMapOvr>
    <a:masterClrMapping/>
  </p:clrMapOvr>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time, you just ask.</a:t>
            </a:r>
          </a:p>
        </p:txBody>
      </p:sp>
      <p:sp>
        <p:nvSpPr>
          <p:cNvPr id="4" name="Slide Number Placeholder 3"/>
          <p:cNvSpPr>
            <a:spLocks noGrp="1"/>
          </p:cNvSpPr>
          <p:nvPr>
            <p:ph type="sldNum" idx="5" sz="quarter"/>
          </p:nvPr>
        </p:nvSpPr>
        <p:spPr/>
      </p:sp>
    </p:spTree>
  </p:cSld>
  <p:clrMapOvr>
    <a:masterClrMapping/>
  </p:clrMapOvr>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weekly report. A type of post. The way you answer a client. Anything you find yourself doing again and again.</a:t>
            </a:r>
          </a:p>
        </p:txBody>
      </p:sp>
      <p:sp>
        <p:nvSpPr>
          <p:cNvPr id="4" name="Slide Number Placeholder 3"/>
          <p:cNvSpPr>
            <a:spLocks noGrp="1"/>
          </p:cNvSpPr>
          <p:nvPr>
            <p:ph type="sldNum" idx="5" sz="quarter"/>
          </p:nvPr>
        </p:nvSpPr>
        <p:spPr/>
      </p:sp>
    </p:spTree>
  </p:cSld>
  <p:clrMapOvr>
    <a:masterClrMapping/>
  </p:clrMapOvr>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a skill. Teach it once.</a:t>
            </a:r>
          </a:p>
        </p:txBody>
      </p:sp>
      <p:sp>
        <p:nvSpPr>
          <p:cNvPr id="4" name="Slide Number Placeholder 3"/>
          <p:cNvSpPr>
            <a:spLocks noGrp="1"/>
          </p:cNvSpPr>
          <p:nvPr>
            <p:ph type="sldNum" idx="5" sz="quarter"/>
          </p:nvPr>
        </p:nvSpPr>
        <p:spPr/>
      </p:sp>
    </p:spTree>
  </p:cSld>
  <p:clrMapOvr>
    <a:masterClrMapping/>
  </p:clrMapOvr>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a skill isn't frozen. Every time you correct it, the fix goes into the skill. Version one, version two, version three. It gets closer to how you work.</a:t>
            </a:r>
          </a:p>
        </p:txBody>
      </p:sp>
      <p:sp>
        <p:nvSpPr>
          <p:cNvPr id="4" name="Slide Number Placeholder 3"/>
          <p:cNvSpPr>
            <a:spLocks noGrp="1"/>
          </p:cNvSpPr>
          <p:nvPr>
            <p:ph type="sldNum" idx="5" sz="quarter"/>
          </p:nvPr>
        </p:nvSpPr>
        <p:spPr/>
      </p:sp>
    </p:spTree>
  </p:cSld>
  <p:clrMapOvr>
    <a:masterClrMapping/>
  </p:clrMapOvr>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every weekly call, my chief of staff runs one skill. It looks like just uploading a video. But look at all the steps in between. I just say: the call is done.</a:t>
            </a:r>
          </a:p>
          <a:p>
            <a:r>
              <a:t>Video editing is another common one. Your style, every time.</a:t>
            </a:r>
          </a:p>
          <a:p>
            <a:r>
              <a:t>And for Mei at Tangram Tuition House, it's the reply to every parent enquiry.</a:t>
            </a:r>
          </a:p>
        </p:txBody>
      </p:sp>
      <p:sp>
        <p:nvSpPr>
          <p:cNvPr id="4" name="Slide Number Placeholder 3"/>
          <p:cNvSpPr>
            <a:spLocks noGrp="1"/>
          </p:cNvSpPr>
          <p:nvPr>
            <p:ph type="sldNum" idx="5" sz="quarter"/>
          </p:nvPr>
        </p:nvSpPr>
        <p:spPr/>
      </p:sp>
    </p:spTree>
  </p:cSld>
  <p:clrMapOvr>
    <a:masterClrMapping/>
  </p:clrMapOvr>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skill is just a file, in an open format. So it travels. It comes in as a zip. It goes out as a zip you hand to your team, a client, or your own Claude Code on your laptop.</a:t>
            </a:r>
          </a:p>
          <a:p>
            <a:r>
              <a:t>That's how you get my skills. Let's install one now.</a:t>
            </a:r>
          </a:p>
        </p:txBody>
      </p:sp>
      <p:sp>
        <p:nvSpPr>
          <p:cNvPr id="4" name="Slide Number Placeholder 3"/>
          <p:cNvSpPr>
            <a:spLocks noGrp="1"/>
          </p:cNvSpPr>
          <p:nvPr>
            <p:ph type="sldNum" idx="5" sz="quarter"/>
          </p:nvPr>
        </p:nvSpPr>
        <p:spPr/>
      </p:sp>
    </p:spTree>
  </p:cSld>
  <p:clrMapOvr>
    <a:masterClrMapping/>
  </p:clrMapOvr>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Task 1. You're going to install my slide skill, and your agent builds a 6-slide deck about your business, from your own brain. Everything you told it in the interview.</a:t>
            </a:r>
          </a:p>
        </p:txBody>
      </p:sp>
      <p:sp>
        <p:nvSpPr>
          <p:cNvPr id="4" name="Slide Number Placeholder 3"/>
          <p:cNvSpPr>
            <a:spLocks noGrp="1"/>
          </p:cNvSpPr>
          <p:nvPr>
            <p:ph type="sldNum" idx="5" sz="quarter"/>
          </p:nvPr>
        </p:nvSpPr>
        <p:spPr/>
      </p:sp>
    </p:spTree>
  </p:cSld>
  <p:clrMapOvr>
    <a:masterClrMapping/>
  </p:clrMapOvr>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Download the deck skill. It's one zip called ouria-deck-skill.zip. Drag it onto your brain folder.</a:t>
            </a:r>
          </a:p>
          <a:p>
            <a:r>
              <a:t>Gabriel to confirm: where members download the zip (link or table drive).</a:t>
            </a:r>
          </a:p>
        </p:txBody>
      </p:sp>
      <p:sp>
        <p:nvSpPr>
          <p:cNvPr id="4" name="Slide Number Placeholder 3"/>
          <p:cNvSpPr>
            <a:spLocks noGrp="1"/>
          </p:cNvSpPr>
          <p:nvPr>
            <p:ph type="sldNum" idx="5" sz="quarter"/>
          </p:nvPr>
        </p:nvSpPr>
        <p:spPr/>
      </p:sp>
    </p:spTree>
  </p:cSld>
  <p:clrMapOvr>
    <a:masterClrMapping/>
  </p:clrMapOvr>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Hermes app, type this. Exactly this.</a:t>
            </a:r>
          </a:p>
          <a:p>
            <a:r>
              <a:t>Read ouria-deck-skill.zip in my brain folder and install my deck skill.</a:t>
            </a:r>
          </a:p>
          <a:p>
            <a:r>
              <a:t>It answers: Your deck skill is installed.</a:t>
            </a:r>
          </a:p>
        </p:txBody>
      </p:sp>
      <p:sp>
        <p:nvSpPr>
          <p:cNvPr id="4" name="Slide Number Placeholder 3"/>
          <p:cNvSpPr>
            <a:spLocks noGrp="1"/>
          </p:cNvSpPr>
          <p:nvPr>
            <p:ph type="sldNum" idx="5" sz="quarter"/>
          </p:nvPr>
        </p:nvSpPr>
        <p:spPr/>
      </p:sp>
    </p:spTree>
  </p:cSld>
  <p:clrMapOvr>
    <a:masterClrMapping/>
  </p:clrMapOvr>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Installed. Now you just ask.</a:t>
            </a:r>
          </a:p>
        </p:txBody>
      </p:sp>
      <p:sp>
        <p:nvSpPr>
          <p:cNvPr id="4" name="Slide Number Placeholder 3"/>
          <p:cNvSpPr>
            <a:spLocks noGrp="1"/>
          </p:cNvSpPr>
          <p:nvPr>
            <p:ph type="sldNum" idx="5" sz="quarter"/>
          </p:nvPr>
        </p:nvSpPr>
        <p:spPr/>
      </p:sp>
    </p:spTree>
  </p:cSld>
  <p:clrMapOvr>
    <a:masterClrMapping/>
  </p:clrMapOvr>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Build me a 6-slide deck about my business.</a:t>
            </a:r>
          </a:p>
          <a:p>
            <a:r>
              <a:t>It reads your brain: your about-me note, your Twin notes. No design questions. It just builds.</a:t>
            </a:r>
          </a:p>
        </p:txBody>
      </p:sp>
      <p:sp>
        <p:nvSpPr>
          <p:cNvPr id="4" name="Slide Number Placeholder 3"/>
          <p:cNvSpPr>
            <a:spLocks noGrp="1"/>
          </p:cNvSpPr>
          <p:nvPr>
            <p:ph type="sldNum" idx="5" sz="quarter"/>
          </p:nvPr>
        </p:nvSpPr>
        <p:spPr/>
      </p:sp>
    </p:spTree>
  </p:cSld>
  <p:clrMapOvr>
    <a:masterClrMapping/>
  </p:clrMapOvr>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what comes back. This is a made-up bakery. Slide one: who we are.</a:t>
            </a:r>
          </a:p>
        </p:txBody>
      </p:sp>
      <p:sp>
        <p:nvSpPr>
          <p:cNvPr id="4" name="Slide Number Placeholder 3"/>
          <p:cNvSpPr>
            <a:spLocks noGrp="1"/>
          </p:cNvSpPr>
          <p:nvPr>
            <p:ph type="sldNum" idx="5" sz="quarter"/>
          </p:nvPr>
        </p:nvSpPr>
        <p:spPr/>
      </p:sp>
    </p:spTree>
  </p:cSld>
  <p:clrMapOvr>
    <a:masterClrMapping/>
  </p:clrMapOvr>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two: who you serve, and their problem.</a:t>
            </a:r>
          </a:p>
        </p:txBody>
      </p:sp>
      <p:sp>
        <p:nvSpPr>
          <p:cNvPr id="4" name="Slide Number Placeholder 3"/>
          <p:cNvSpPr>
            <a:spLocks noGrp="1"/>
          </p:cNvSpPr>
          <p:nvPr>
            <p:ph type="sldNum" idx="5" sz="quarter"/>
          </p:nvPr>
        </p:nvSpPr>
        <p:spPr/>
      </p:sp>
    </p:spTree>
  </p:cSld>
  <p:clrMapOvr>
    <a:masterClrMapping/>
  </p:clrMapOvr>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three: what you actually sell.</a:t>
            </a:r>
          </a:p>
        </p:txBody>
      </p:sp>
      <p:sp>
        <p:nvSpPr>
          <p:cNvPr id="4" name="Slide Number Placeholder 3"/>
          <p:cNvSpPr>
            <a:spLocks noGrp="1"/>
          </p:cNvSpPr>
          <p:nvPr>
            <p:ph type="sldNum" idx="5" sz="quarter"/>
          </p:nvPr>
        </p:nvSpPr>
        <p:spPr/>
      </p:sp>
    </p:spTree>
  </p:cSld>
  <p:clrMapOvr>
    <a:masterClrMapping/>
  </p:clrMapOvr>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four: how you're different. Only what's in your notes. No made-up superlatives.</a:t>
            </a:r>
          </a:p>
        </p:txBody>
      </p:sp>
      <p:sp>
        <p:nvSpPr>
          <p:cNvPr id="4" name="Slide Number Placeholder 3"/>
          <p:cNvSpPr>
            <a:spLocks noGrp="1"/>
          </p:cNvSpPr>
          <p:nvPr>
            <p:ph type="sldNum" idx="5" sz="quarter"/>
          </p:nvPr>
        </p:nvSpPr>
        <p:spPr/>
      </p:sp>
    </p:spTree>
  </p:cSld>
  <p:clrMapOvr>
    <a:masterClrMapping/>
  </p:clrMapOvr>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five: proof or numbers. If your brain has none, it doesn't invent any. It leaves a blank for you to fill in. That's honest.</a:t>
            </a:r>
          </a:p>
        </p:txBody>
      </p:sp>
      <p:sp>
        <p:nvSpPr>
          <p:cNvPr id="4" name="Slide Number Placeholder 3"/>
          <p:cNvSpPr>
            <a:spLocks noGrp="1"/>
          </p:cNvSpPr>
          <p:nvPr>
            <p:ph type="sldNum" idx="5" sz="quarter"/>
          </p:nvPr>
        </p:nvSpPr>
        <p:spPr/>
      </p:sp>
    </p:spTree>
  </p:cSld>
  <p:clrMapOvr>
    <a:masterClrMapping/>
  </p:clrMapOvr>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six: the next step, and how to reach you.</a:t>
            </a:r>
          </a:p>
        </p:txBody>
      </p:sp>
      <p:sp>
        <p:nvSpPr>
          <p:cNvPr id="4" name="Slide Number Placeholder 3"/>
          <p:cNvSpPr>
            <a:spLocks noGrp="1"/>
          </p:cNvSpPr>
          <p:nvPr>
            <p:ph type="sldNum" idx="5" sz="quarter"/>
          </p:nvPr>
        </p:nvSpPr>
        <p:spPr/>
      </p:sp>
    </p:spTree>
  </p:cSld>
  <p:clrMapOvr>
    <a:masterClrMapping/>
  </p:clrMapOvr>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publishes the deck with here.now and sends the link to your phone. If your Telegram isn't set, the link comes back in the app chat.</a:t>
            </a:r>
          </a:p>
        </p:txBody>
      </p:sp>
      <p:sp>
        <p:nvSpPr>
          <p:cNvPr id="4" name="Slide Number Placeholder 3"/>
          <p:cNvSpPr>
            <a:spLocks noGrp="1"/>
          </p:cNvSpPr>
          <p:nvPr>
            <p:ph type="sldNum" idx="5" sz="quarter"/>
          </p:nvPr>
        </p:nvSpPr>
        <p:spPr/>
      </p:sp>
    </p:spTree>
  </p:cSld>
  <p:clrMapOvr>
    <a:masterClrMapping/>
  </p:clrMapOvr>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Tap it. Your business, as six slides, on your phone. Show the person next to you.</a:t>
            </a:r>
          </a:p>
          <a:p>
            <a:r>
              <a:t>If it says the link stops after 24 hours, your here.now key isn't in yet. Put up your hand.</a:t>
            </a:r>
          </a:p>
          <a:p>
            <a:r>
              <a:t>The deck is also saved in your brain, in Resources, under decks.</a:t>
            </a:r>
          </a:p>
        </p:txBody>
      </p:sp>
      <p:sp>
        <p:nvSpPr>
          <p:cNvPr id="4" name="Slide Number Placeholder 3"/>
          <p:cNvSpPr>
            <a:spLocks noGrp="1"/>
          </p:cNvSpPr>
          <p:nvPr>
            <p:ph type="sldNum" idx="5" sz="quarter"/>
          </p:nvPr>
        </p:nvSpPr>
        <p:spPr/>
      </p:sp>
    </p:spTree>
  </p:cSld>
  <p:clrMapOvr>
    <a:masterClrMapping/>
  </p:clrMapOvr>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skill for every person in this room. Forty different decks. The skill is the SOP. Your brain is the difference. That's why we filled the brain first.</a:t>
            </a:r>
          </a:p>
        </p:txBody>
      </p:sp>
      <p:sp>
        <p:nvSpPr>
          <p:cNvPr id="4" name="Slide Number Placeholder 3"/>
          <p:cNvSpPr>
            <a:spLocks noGrp="1"/>
          </p:cNvSpPr>
          <p:nvPr>
            <p:ph type="sldNum" idx="5" sz="quarter"/>
          </p:nvPr>
        </p:nvSpPr>
        <p:spPr/>
      </p:sp>
    </p:spTree>
  </p:cSld>
  <p:clrMapOvr>
    <a:masterClrMapping/>
  </p:clrMapOvr>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Task 2. Everyone has one job they hate. The one you push to Sunday night. We're going to find it, and give it away.</a:t>
            </a:r>
          </a:p>
        </p:txBody>
      </p:sp>
      <p:sp>
        <p:nvSpPr>
          <p:cNvPr id="4" name="Slide Number Placeholder 3"/>
          <p:cNvSpPr>
            <a:spLocks noGrp="1"/>
          </p:cNvSpPr>
          <p:nvPr>
            <p:ph type="sldNum" idx="5" sz="quarter"/>
          </p:nvPr>
        </p:nvSpPr>
        <p:spPr/>
      </p:sp>
    </p:spTree>
  </p:cSld>
  <p:clrMapOvr>
    <a:masterClrMapping/>
  </p:clrMapOvr>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about it for a second. Mei at Tangram Tuition House: answering the same parent questions about fees and timetables, every single evening.</a:t>
            </a:r>
          </a:p>
        </p:txBody>
      </p:sp>
      <p:sp>
        <p:nvSpPr>
          <p:cNvPr id="4" name="Slide Number Placeholder 3"/>
          <p:cNvSpPr>
            <a:spLocks noGrp="1"/>
          </p:cNvSpPr>
          <p:nvPr>
            <p:ph type="sldNum" idx="5" sz="quarter"/>
          </p:nvPr>
        </p:nvSpPr>
        <p:spPr/>
      </p:sp>
    </p:spTree>
  </p:cSld>
  <p:clrMapOvr>
    <a:masterClrMapping/>
  </p:clrMapOvr>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how. Three moves. First, you don't have to come up with it alone. Your agent interviews you.</a:t>
            </a:r>
          </a:p>
        </p:txBody>
      </p:sp>
      <p:sp>
        <p:nvSpPr>
          <p:cNvPr id="4" name="Slide Number Placeholder 3"/>
          <p:cNvSpPr>
            <a:spLocks noGrp="1"/>
          </p:cNvSpPr>
          <p:nvPr>
            <p:ph type="sldNum" idx="5" sz="quarter"/>
          </p:nvPr>
        </p:nvSpPr>
        <p:spPr/>
      </p:sp>
    </p:spTree>
  </p:cSld>
  <p:clrMapOvr>
    <a:masterClrMapping/>
  </p:clrMapOvr>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Normally you tell the agent what to do. Reverse prompting flips it. You let the agent ask the question.</a:t>
            </a:r>
          </a:p>
          <a:p>
            <a:r>
              <a:t>It already knows your goals from the interview this morning. So ask it what it would take off your plate.</a:t>
            </a:r>
          </a:p>
        </p:txBody>
      </p:sp>
      <p:sp>
        <p:nvSpPr>
          <p:cNvPr id="4" name="Slide Number Placeholder 3"/>
          <p:cNvSpPr>
            <a:spLocks noGrp="1"/>
          </p:cNvSpPr>
          <p:nvPr>
            <p:ph type="sldNum" idx="5" sz="quarter"/>
          </p:nvPr>
        </p:nvSpPr>
        <p:spPr/>
      </p:sp>
    </p:spTree>
  </p:cSld>
  <p:clrMapOvr>
    <a:masterClrMapping/>
  </p:clrMapOvr>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this, exactly.</a:t>
            </a:r>
          </a:p>
          <a:p>
            <a:r>
              <a:t>Based on what you know about my goals, what is one thing you can take away from me so I can be more productive?</a:t>
            </a:r>
          </a:p>
          <a:p>
            <a:r>
              <a:t>It reads your goals and your Twin, and suggests a job. If it's not the right one, say no, and let it ask you more questions.</a:t>
            </a:r>
          </a:p>
        </p:txBody>
      </p:sp>
      <p:sp>
        <p:nvSpPr>
          <p:cNvPr id="4" name="Slide Number Placeholder 3"/>
          <p:cNvSpPr>
            <a:spLocks noGrp="1"/>
          </p:cNvSpPr>
          <p:nvPr>
            <p:ph type="sldNum" idx="5" sz="quarter"/>
          </p:nvPr>
        </p:nvSpPr>
        <p:spPr/>
      </p:sp>
    </p:spTree>
  </p:cSld>
  <p:clrMapOvr>
    <a:masterClrMapping/>
  </p:clrMapOvr>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will ask you questions back. Answer the way you'd talk to a new chief of staff. Plain words. It narrows down to one job.</a:t>
            </a:r>
          </a:p>
        </p:txBody>
      </p:sp>
      <p:sp>
        <p:nvSpPr>
          <p:cNvPr id="4" name="Slide Number Placeholder 3"/>
          <p:cNvSpPr>
            <a:spLocks noGrp="1"/>
          </p:cNvSpPr>
          <p:nvPr>
            <p:ph type="sldNum" idx="5" sz="quarter"/>
          </p:nvPr>
        </p:nvSpPr>
        <p:spPr/>
      </p:sp>
    </p:spTree>
  </p:cSld>
  <p:clrMapOvr>
    <a:masterClrMapping/>
  </p:clrMapOvr>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move. Before you hand it over, check it's a good first job. Five filters.</a:t>
            </a:r>
          </a:p>
        </p:txBody>
      </p:sp>
      <p:sp>
        <p:nvSpPr>
          <p:cNvPr id="4" name="Slide Number Placeholder 3"/>
          <p:cNvSpPr>
            <a:spLocks noGrp="1"/>
          </p:cNvSpPr>
          <p:nvPr>
            <p:ph type="sldNum" idx="5" sz="quarter"/>
          </p:nvPr>
        </p:nvSpPr>
        <p:spPr/>
      </p:sp>
    </p:spTree>
  </p:cSld>
  <p:clrMapOvr>
    <a:masterClrMapping/>
  </p:clrMapOvr>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It happens often. Every week or more. Once a year isn't worth teaching.</a:t>
            </a:r>
          </a:p>
        </p:txBody>
      </p:sp>
      <p:sp>
        <p:nvSpPr>
          <p:cNvPr id="4" name="Slide Number Placeholder 3"/>
          <p:cNvSpPr>
            <a:spLocks noGrp="1"/>
          </p:cNvSpPr>
          <p:nvPr>
            <p:ph type="sldNum" idx="5" sz="quarter"/>
          </p:nvPr>
        </p:nvSpPr>
        <p:spPr/>
      </p:sp>
    </p:spTree>
  </p:cSld>
  <p:clrMapOvr>
    <a:masterClrMapping/>
  </p:clrMapOvr>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It repeats the same way. Same steps every time.</a:t>
            </a:r>
          </a:p>
        </p:txBody>
      </p:sp>
      <p:sp>
        <p:nvSpPr>
          <p:cNvPr id="4" name="Slide Number Placeholder 3"/>
          <p:cNvSpPr>
            <a:spLocks noGrp="1"/>
          </p:cNvSpPr>
          <p:nvPr>
            <p:ph type="sldNum" idx="5" sz="quarter"/>
          </p:nvPr>
        </p:nvSpPr>
        <p:spPr/>
      </p:sp>
    </p:spTree>
  </p:cSld>
  <p:clrMapOvr>
    <a:masterClrMapping/>
  </p:clrMapOvr>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It's text-based. Words in, words out. Emails, replies, notes, reports.</a:t>
            </a:r>
          </a:p>
        </p:txBody>
      </p:sp>
      <p:sp>
        <p:nvSpPr>
          <p:cNvPr id="4" name="Slide Number Placeholder 3"/>
          <p:cNvSpPr>
            <a:spLocks noGrp="1"/>
          </p:cNvSpPr>
          <p:nvPr>
            <p:ph type="sldNum" idx="5" sz="quarter"/>
          </p:nvPr>
        </p:nvSpPr>
        <p:spPr/>
      </p:sp>
    </p:spTree>
  </p:cSld>
  <p:clrMapOvr>
    <a:masterClrMapping/>
  </p:clrMapOvr>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Low risk. If it gets it wrong, you catch it and nothing breaks. No paying money, no deleting things.</a:t>
            </a:r>
          </a:p>
        </p:txBody>
      </p:sp>
      <p:sp>
        <p:nvSpPr>
          <p:cNvPr id="4" name="Slide Number Placeholder 3"/>
          <p:cNvSpPr>
            <a:spLocks noGrp="1"/>
          </p:cNvSpPr>
          <p:nvPr>
            <p:ph type="sldNum" idx="5" sz="quarter"/>
          </p:nvPr>
        </p:nvSpPr>
        <p:spPr/>
      </p:sp>
    </p:spTree>
  </p:cSld>
  <p:clrMapOvr>
    <a:masterClrMapping/>
  </p:clrMapOvr>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Lots of friction. You hate it. That's the one. If it passes all five, it's your first job.</a:t>
            </a:r>
          </a:p>
        </p:txBody>
      </p:sp>
      <p:sp>
        <p:nvSpPr>
          <p:cNvPr id="4" name="Slide Number Placeholder 3"/>
          <p:cNvSpPr>
            <a:spLocks noGrp="1"/>
          </p:cNvSpPr>
          <p:nvPr>
            <p:ph type="sldNum" idx="5" sz="quarter"/>
          </p:nvPr>
        </p:nvSpPr>
        <p:spPr/>
      </p:sp>
    </p:spTree>
  </p:cSld>
  <p:clrMapOvr>
    <a:masterClrMapping/>
  </p:clrMapOvr>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Just one. When it lists five, pick one. You can always come back for the next.</a:t>
            </a:r>
          </a:p>
        </p:txBody>
      </p:sp>
      <p:sp>
        <p:nvSpPr>
          <p:cNvPr id="4" name="Slide Number Placeholder 3"/>
          <p:cNvSpPr>
            <a:spLocks noGrp="1"/>
          </p:cNvSpPr>
          <p:nvPr>
            <p:ph type="sldNum" idx="5" sz="quarter"/>
          </p:nvPr>
        </p:nvSpPr>
        <p:spPr/>
      </p:sp>
    </p:spTree>
  </p:cSld>
  <p:clrMapOvr>
    <a:masterClrMapping/>
  </p:clrMapOvr>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Third move. It does the job once, right now, in front of you.</a:t>
            </a:r>
          </a:p>
        </p:txBody>
      </p:sp>
      <p:sp>
        <p:nvSpPr>
          <p:cNvPr id="4" name="Slide Number Placeholder 3"/>
          <p:cNvSpPr>
            <a:spLocks noGrp="1"/>
          </p:cNvSpPr>
          <p:nvPr>
            <p:ph type="sldNum" idx="5" sz="quarter"/>
          </p:nvPr>
        </p:nvSpPr>
        <p:spPr/>
      </p:sp>
    </p:spTree>
  </p:cSld>
  <p:clrMapOvr>
    <a:masterClrMapping/>
  </p:clrMapOvr>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Type this.</a:t>
            </a:r>
          </a:p>
          <a:p>
            <a:r>
              <a:t>Do that job for me once now, and show me the result.</a:t>
            </a:r>
          </a:p>
        </p:txBody>
      </p:sp>
      <p:sp>
        <p:nvSpPr>
          <p:cNvPr id="4" name="Slide Number Placeholder 3"/>
          <p:cNvSpPr>
            <a:spLocks noGrp="1"/>
          </p:cNvSpPr>
          <p:nvPr>
            <p:ph type="sldNum" idx="5" sz="quarter"/>
          </p:nvPr>
        </p:nvSpPr>
        <p:spPr/>
      </p:sp>
    </p:spTree>
  </p:cSld>
  <p:clrMapOvr>
    <a:masterClrMapping/>
  </p:clrMapOvr>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You'll probably not love the first try. That's normal. Give it one comment. Too long. Sound more like me. Use my prices. Loop until you like it.</a:t>
            </a:r>
          </a:p>
          <a:p>
            <a:r>
              <a:t>All those comments are your taste, written down. Keep them. We need them for the next step.</a:t>
            </a:r>
          </a:p>
        </p:txBody>
      </p:sp>
      <p:sp>
        <p:nvSpPr>
          <p:cNvPr id="4" name="Slide Number Placeholder 3"/>
          <p:cNvSpPr>
            <a:spLocks noGrp="1"/>
          </p:cNvSpPr>
          <p:nvPr>
            <p:ph type="sldNum" idx="5" sz="quarter"/>
          </p:nvPr>
        </p:nvSpPr>
        <p:spPr/>
      </p:sp>
    </p:spTree>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step today. You just did the job once, with your comments. Now tell Hermes to package that as a skill.</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Remember. Draft A was rarely the one.</a:t>
            </a:r>
          </a:p>
        </p:txBody>
      </p:sp>
      <p:sp>
        <p:nvSpPr>
          <p:cNvPr id="4" name="Slide Number Placeholder 3"/>
          <p:cNvSpPr>
            <a:spLocks noGrp="1"/>
          </p:cNvSpPr>
          <p:nvPr>
            <p:ph type="sldNum" idx="5" sz="quarter"/>
          </p:nvPr>
        </p:nvSpPr>
        <p:spPr/>
      </p:sp>
    </p:spTree>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gave comments. Every comment is a rule about how you like it done.</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got to a version you like.</a:t>
            </a:r>
          </a:p>
        </p:txBody>
      </p:sp>
      <p:sp>
        <p:nvSpPr>
          <p:cNvPr id="4" name="Slide Number Placeholder 3"/>
          <p:cNvSpPr>
            <a:spLocks noGrp="1"/>
          </p:cNvSpPr>
          <p:nvPr>
            <p:ph type="sldNum" idx="5" sz="quarter"/>
          </p:nvPr>
        </p:nvSpPr>
        <p:spPr/>
      </p:sp>
    </p:spTree>
  </p:cSld>
  <p:clrMapOvr>
    <a:masterClrMapping/>
  </p:clrMapOvr>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all of it, the steps, every draft and every comment, goes into one skill.</a:t>
            </a:r>
          </a:p>
        </p:txBody>
      </p:sp>
      <p:sp>
        <p:nvSpPr>
          <p:cNvPr id="4" name="Slide Number Placeholder 3"/>
          <p:cNvSpPr>
            <a:spLocks noGrp="1"/>
          </p:cNvSpPr>
          <p:nvPr>
            <p:ph type="sldNum" idx="5" sz="quarter"/>
          </p:nvPr>
        </p:nvSpPr>
        <p:spPr/>
      </p:sp>
    </p:spTree>
  </p:cSld>
  <p:clrMapOvr>
    <a:masterClrMapping/>
  </p:clrMapOvr>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chat. Type this.</a:t>
            </a:r>
          </a:p>
          <a:p>
            <a:r>
              <a:t>Turn this into a skill called [name].</a:t>
            </a:r>
          </a:p>
        </p:txBody>
      </p:sp>
      <p:sp>
        <p:nvSpPr>
          <p:cNvPr id="4" name="Slide Number Placeholder 3"/>
          <p:cNvSpPr>
            <a:spLocks noGrp="1"/>
          </p:cNvSpPr>
          <p:nvPr>
            <p:ph type="sldNum" idx="5" sz="quarter"/>
          </p:nvPr>
        </p:nvSpPr>
        <p:spPr/>
      </p:sp>
    </p:spTree>
  </p:cSld>
  <p:clrMapOvr>
    <a:masterClrMapping/>
  </p:clrMapOvr>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Hermes shows you the skill. Go ahead and read it. Steps, rules, an example. If a line is wrong, tell it.</a:t>
            </a:r>
          </a:p>
        </p:txBody>
      </p:sp>
      <p:sp>
        <p:nvSpPr>
          <p:cNvPr id="4" name="Slide Number Placeholder 3"/>
          <p:cNvSpPr>
            <a:spLocks noGrp="1"/>
          </p:cNvSpPr>
          <p:nvPr>
            <p:ph type="sldNum" idx="5" sz="quarter"/>
          </p:nvPr>
        </p:nvSpPr>
        <p:spPr/>
      </p:sp>
    </p:spTree>
  </p:cSld>
  <p:clrMapOvr>
    <a:masterClrMapping/>
  </p:clrMapOvr>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time you use it, you'll still have a comment or two. Don't just fix that one result. Put the feedback into the skill.</a:t>
            </a:r>
          </a:p>
          <a:p>
            <a:r>
              <a:t>Update the [skill name] skill with this feedback.</a:t>
            </a:r>
          </a:p>
          <a:p>
            <a:r>
              <a:t>Every time, it gets closer to how you work.</a:t>
            </a:r>
          </a:p>
        </p:txBody>
      </p:sp>
      <p:sp>
        <p:nvSpPr>
          <p:cNvPr id="4" name="Slide Number Placeholder 3"/>
          <p:cNvSpPr>
            <a:spLocks noGrp="1"/>
          </p:cNvSpPr>
          <p:nvPr>
            <p:ph type="sldNum" idx="5" sz="quarter"/>
          </p:nvPr>
        </p:nvSpPr>
        <p:spPr/>
      </p:sp>
    </p:spTree>
  </p:cSld>
  <p:clrMapOvr>
    <a:masterClrMapping/>
  </p:clrMapOvr>
</p:notes>
</file>

<file path=ppt/notesSlides/notesSlide2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the whole idea. Anything you repeat, teach it once. And the job you hated is now somebody else's job.</a:t>
            </a:r>
          </a:p>
        </p:txBody>
      </p:sp>
      <p:sp>
        <p:nvSpPr>
          <p:cNvPr id="4" name="Slide Number Placeholder 3"/>
          <p:cNvSpPr>
            <a:spLocks noGrp="1"/>
          </p:cNvSpPr>
          <p:nvPr>
            <p:ph type="sldNum" idx="5" sz="quarter"/>
          </p:nvPr>
        </p:nvSpPr>
        <p:spPr/>
      </p:sp>
    </p:spTree>
  </p:cSld>
  <p:clrMapOvr>
    <a:masterClrMapping/>
  </p:clrMapOvr>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Day 1. Let's look at what you hold now, one piece at a time.</a:t>
            </a:r>
          </a:p>
        </p:txBody>
      </p:sp>
      <p:sp>
        <p:nvSpPr>
          <p:cNvPr id="4" name="Slide Number Placeholder 3"/>
          <p:cNvSpPr>
            <a:spLocks noGrp="1"/>
          </p:cNvSpPr>
          <p:nvPr>
            <p:ph type="sldNum" idx="5" sz="quarter"/>
          </p:nvPr>
        </p:nvSpPr>
        <p:spPr/>
      </p:sp>
    </p:spTree>
  </p:cSld>
  <p:clrMapOvr>
    <a:masterClrMapping/>
  </p:clrMapOvr>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centre, your brain. The map of your business. Yours, not rented.</a:t>
            </a:r>
          </a:p>
        </p:txBody>
      </p:sp>
      <p:sp>
        <p:nvSpPr>
          <p:cNvPr id="4" name="Slide Number Placeholder 3"/>
          <p:cNvSpPr>
            <a:spLocks noGrp="1"/>
          </p:cNvSpPr>
          <p:nvPr>
            <p:ph type="sldNum" idx="5" sz="quarter"/>
          </p:nvPr>
        </p:nvSpPr>
        <p:spPr/>
      </p:sp>
    </p:spTree>
  </p:cSld>
  <p:clrMapOvr>
    <a:masterClrMapping/>
  </p:clrMapOvr>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agent, Hermes, on a box that never sleeps.</a:t>
            </a:r>
          </a:p>
        </p:txBody>
      </p:sp>
      <p:sp>
        <p:nvSpPr>
          <p:cNvPr id="4" name="Slide Number Placeholder 3"/>
          <p:cNvSpPr>
            <a:spLocks noGrp="1"/>
          </p:cNvSpPr>
          <p:nvPr>
            <p:ph type="sldNum" idx="5" sz="quarter"/>
          </p:nvPr>
        </p:nvSpPr>
        <p:spPr/>
      </p:sp>
    </p:spTree>
  </p:cSld>
  <p:clrMapOvr>
    <a:masterClrMapping/>
  </p:clrMapOvr>
</p:notes>
</file>

<file path=ppt/notesSlides/notesSlide2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bots that keep your brain filled: Capture, Link, Organise, Signal.</a:t>
            </a:r>
          </a:p>
        </p:txBody>
      </p:sp>
      <p:sp>
        <p:nvSpPr>
          <p:cNvPr id="4" name="Slide Number Placeholder 3"/>
          <p:cNvSpPr>
            <a:spLocks noGrp="1"/>
          </p:cNvSpPr>
          <p:nvPr>
            <p:ph type="sldNum" idx="5" sz="quarter"/>
          </p:nvPr>
        </p:nvSpPr>
        <p:spPr/>
      </p:sp>
    </p:spTree>
  </p:cSld>
  <p:clrMapOvr>
    <a:masterClrMapping/>
  </p:clrMapOvr>
</p:notes>
</file>

<file path=ppt/notesSlides/notesSlide2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Its rules. What it does alone, and what it asks you first.</a:t>
            </a:r>
          </a:p>
        </p:txBody>
      </p:sp>
      <p:sp>
        <p:nvSpPr>
          <p:cNvPr id="4" name="Slide Number Placeholder 3"/>
          <p:cNvSpPr>
            <a:spLocks noGrp="1"/>
          </p:cNvSpPr>
          <p:nvPr>
            <p:ph type="sldNum" idx="5" sz="quarter"/>
          </p:nvPr>
        </p:nvSpPr>
        <p:spPr/>
      </p:sp>
    </p:spTree>
  </p:cSld>
  <p:clrMapOvr>
    <a:masterClrMapping/>
  </p:clrMapOvr>
</p:notes>
</file>

<file path=ppt/notesSlides/notesSlide2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skill from me: your business, as slides.</a:t>
            </a:r>
          </a:p>
        </p:txBody>
      </p:sp>
      <p:sp>
        <p:nvSpPr>
          <p:cNvPr id="4" name="Slide Number Placeholder 3"/>
          <p:cNvSpPr>
            <a:spLocks noGrp="1"/>
          </p:cNvSpPr>
          <p:nvPr>
            <p:ph type="sldNum" idx="5" sz="quarter"/>
          </p:nvPr>
        </p:nvSpPr>
        <p:spPr/>
      </p:sp>
    </p:spTree>
  </p:cSld>
  <p:clrMapOvr>
    <a:masterClrMapping/>
  </p:clrMapOvr>
</p:notes>
</file>

<file path=ppt/notesSlides/notesSlide2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a skill you made yourself, from the one job you hated. That's the full picture.</a:t>
            </a:r>
          </a:p>
        </p:txBody>
      </p:sp>
      <p:sp>
        <p:nvSpPr>
          <p:cNvPr id="4" name="Slide Number Placeholder 3"/>
          <p:cNvSpPr>
            <a:spLocks noGrp="1"/>
          </p:cNvSpPr>
          <p:nvPr>
            <p:ph type="sldNum" idx="5" sz="quarter"/>
          </p:nvPr>
        </p:nvSpPr>
        <p:spPr/>
      </p:sp>
    </p:spTree>
  </p:cSld>
  <p:clrMapOvr>
    <a:masterClrMapping/>
  </p:clrMapOvr>
</p:notes>
</file>

<file path=ppt/notesSlides/notesSlide2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leave your seat, take two photos. One: your deck on your phone. Two: the skill you made.</a:t>
            </a:r>
          </a:p>
          <a:p>
            <a:r>
              <a:t>Gabriel to confirm: what the two proof photos are and who collects them.</a:t>
            </a:r>
          </a:p>
        </p:txBody>
      </p:sp>
      <p:sp>
        <p:nvSpPr>
          <p:cNvPr id="4" name="Slide Number Placeholder 3"/>
          <p:cNvSpPr>
            <a:spLocks noGrp="1"/>
          </p:cNvSpPr>
          <p:nvPr>
            <p:ph type="sldNum" idx="5" sz="quarter"/>
          </p:nvPr>
        </p:nvSpPr>
        <p:spPr/>
      </p:sp>
    </p:spTree>
  </p:cSld>
  <p:clrMapOvr>
    <a:masterClrMapping/>
  </p:clrMapOvr>
</p:notes>
</file>

<file path=ppt/notesSlides/notesSlide2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your laptop. Your box stays on. Tonight, Link, Organise and Signal run on their own, on the brain you filled today.</a:t>
            </a:r>
          </a:p>
          <a:p>
            <a:r>
              <a:t>Gabriel to confirm: the exact overnight schedule set in topic 08.</a:t>
            </a:r>
          </a:p>
        </p:txBody>
      </p:sp>
      <p:sp>
        <p:nvSpPr>
          <p:cNvPr id="4" name="Slide Number Placeholder 3"/>
          <p:cNvSpPr>
            <a:spLocks noGrp="1"/>
          </p:cNvSpPr>
          <p:nvPr>
            <p:ph type="sldNum" idx="5" sz="quarter"/>
          </p:nvPr>
        </p:nvSpPr>
        <p:spPr/>
      </p:sp>
    </p:spTree>
  </p:cSld>
  <p:clrMapOvr>
    <a:masterClrMapping/>
  </p:clrMapOvr>
</p:notes>
</file>

<file path=ppt/notesSlides/notesSlide2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your graph in the morning. You'll see new links your bots made while you slept. That's the map of your business, growing by itself.</a:t>
            </a:r>
          </a:p>
        </p:txBody>
      </p:sp>
      <p:sp>
        <p:nvSpPr>
          <p:cNvPr id="4" name="Slide Number Placeholder 3"/>
          <p:cNvSpPr>
            <a:spLocks noGrp="1"/>
          </p:cNvSpPr>
          <p:nvPr>
            <p:ph type="sldNum" idx="5" sz="quarter"/>
          </p:nvPr>
        </p:nvSpPr>
        <p:spPr/>
      </p:sp>
    </p:spTree>
  </p:cSld>
  <p:clrMapOvr>
    <a:masterClrMapping/>
  </p:clrMapOvr>
</p:notes>
</file>

<file path=ppt/notesSlides/notesSlide2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Well done today. Rest well, and see you in the morning.</a:t>
            </a:r>
          </a:p>
        </p:txBody>
      </p:sp>
      <p:sp>
        <p:nvSpPr>
          <p:cNvPr id="4" name="Slide Number Placeholder 3"/>
          <p:cNvSpPr>
            <a:spLocks noGrp="1"/>
          </p:cNvSpPr>
          <p:nvPr>
            <p:ph type="sldNum" idx="5" sz="quarter"/>
          </p:nvPr>
        </p:nvSpPr>
        <p:spPr/>
      </p:sp>
    </p:spTree>
  </p:cSld>
  <p:clrMapOvr>
    <a:masterClrMapping/>
  </p:clrMapOvr>
</p:notes>
</file>

<file path=ppt/notesSlides/notesSlide2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back. Today: your team gets a brain, you learn how to hire your next AI employee, and Marc maps your whole business with you.</a:t>
            </a:r>
          </a:p>
        </p:txBody>
      </p:sp>
      <p:sp>
        <p:nvSpPr>
          <p:cNvPr id="4" name="Slide Number Placeholder 3"/>
          <p:cNvSpPr>
            <a:spLocks noGrp="1"/>
          </p:cNvSpPr>
          <p:nvPr>
            <p:ph type="sldNum" idx="5" sz="quarter"/>
          </p:nvPr>
        </p:nvSpPr>
        <p:spPr/>
      </p:sp>
    </p:spTree>
  </p:cSld>
  <p:clrMapOvr>
    <a:masterClrMapping/>
  </p:clrMapOvr>
</p:notes>
</file>

<file path=ppt/notesSlides/notesSlide2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Float time. Anyone who did not finish Task 2 yesterday finishes it now. Helpers walk the room. Done already? Help a neighbour.</a:t>
            </a:r>
          </a:p>
        </p:txBody>
      </p:sp>
      <p:sp>
        <p:nvSpPr>
          <p:cNvPr id="4" name="Slide Number Placeholder 3"/>
          <p:cNvSpPr>
            <a:spLocks noGrp="1"/>
          </p:cNvSpPr>
          <p:nvPr>
            <p:ph type="sldNum" idx="5" sz="quarter"/>
          </p:nvPr>
        </p:nvSpPr>
        <p:spPr/>
      </p:sp>
    </p:spTree>
  </p:cSld>
  <p:clrMapOvr>
    <a:masterClrMapping/>
  </p:clrMapOvr>
</p:notes>
</file>

<file path=ppt/notesSlides/notesSlide2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this up while people work. Type it exactly, then let Hermes interview you. Done means Hermes has named the one job and you agree with it.</a:t>
            </a:r>
          </a:p>
          <a:p>
            <a:r>
              <a:t>Exact sentence: Based on what you know about my goals, what is one thing you can take away from me so I can be more productive?</a:t>
            </a:r>
          </a:p>
          <a:p>
            <a:r>
              <a:t>Gabriel to confirm: this matches the Day 1 Task 2 slide word for word.</a:t>
            </a:r>
          </a:p>
        </p:txBody>
      </p:sp>
      <p:sp>
        <p:nvSpPr>
          <p:cNvPr id="4" name="Slide Number Placeholder 3"/>
          <p:cNvSpPr>
            <a:spLocks noGrp="1"/>
          </p:cNvSpPr>
          <p:nvPr>
            <p:ph type="sldNum" idx="5" sz="quarter"/>
          </p:nvPr>
        </p:nvSpPr>
        <p:spPr/>
      </p:sp>
    </p:spTree>
  </p:cSld>
  <p:clrMapOvr>
    <a:masterClrMapping/>
  </p:clrMapOvr>
</p:notes>
</file>

<file path=ppt/notesSlides/notesSlide2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Nobody installs this today. Watch. First I show you our own company brain, the real one we run Ouria on. Then the version you take home.</a:t>
            </a:r>
          </a:p>
        </p:txBody>
      </p:sp>
      <p:sp>
        <p:nvSpPr>
          <p:cNvPr id="4" name="Slide Number Placeholder 3"/>
          <p:cNvSpPr>
            <a:spLocks noGrp="1"/>
          </p:cNvSpPr>
          <p:nvPr>
            <p:ph type="sldNum" idx="5" sz="quarter"/>
          </p:nvPr>
        </p:nvSpPr>
        <p:spPr/>
      </p:sp>
    </p:spTree>
  </p:cSld>
  <p:clrMapOvr>
    <a:masterClrMapping/>
  </p:clrMapOvr>
</p:notes>
</file>

<file path=ppt/notesSlides/notesSlide2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staff ask you. A new hire asks again. You have become the walking handbook. Ask the room: which question did you answer three times this week?</a:t>
            </a:r>
          </a:p>
        </p:txBody>
      </p:sp>
      <p:sp>
        <p:nvSpPr>
          <p:cNvPr id="4" name="Slide Number Placeholder 3"/>
          <p:cNvSpPr>
            <a:spLocks noGrp="1"/>
          </p:cNvSpPr>
          <p:nvPr>
            <p:ph type="sldNum" idx="5" sz="quarter"/>
          </p:nvPr>
        </p:nvSpPr>
        <p:spPr/>
      </p:sp>
    </p:spTree>
  </p:cSld>
  <p:clrMapOvr>
    <a:masterClrMapping/>
  </p:clrMapOvr>
</p:notes>
</file>

<file path=ppt/notesSlides/notesSlide2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Ouria, the company running this event, is Gabriel and Marc together. Everything we know lives in one shared brain. I only show you how it is built, never what is inside it.</a:t>
            </a:r>
          </a:p>
        </p:txBody>
      </p:sp>
      <p:sp>
        <p:nvSpPr>
          <p:cNvPr id="4" name="Slide Number Placeholder 3"/>
          <p:cNvSpPr>
            <a:spLocks noGrp="1"/>
          </p:cNvSpPr>
          <p:nvPr>
            <p:ph type="sldNum" idx="5" sz="quarter"/>
          </p:nvPr>
        </p:nvSpPr>
        <p:spPr/>
      </p:sp>
    </p:spTree>
  </p:cSld>
  <p:clrMapOvr>
    <a:masterClrMapping/>
  </p:clrMapOvr>
</p:notes>
</file>

<file path=ppt/notesSlides/notesSlide2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Think of a library. The library is the brain. The door checks your key. Money sits in a locked room that the door never opens.</a:t>
            </a:r>
          </a:p>
        </p:txBody>
      </p:sp>
      <p:sp>
        <p:nvSpPr>
          <p:cNvPr id="4" name="Slide Number Placeholder 3"/>
          <p:cNvSpPr>
            <a:spLocks noGrp="1"/>
          </p:cNvSpPr>
          <p:nvPr>
            <p:ph type="sldNum" idx="5" sz="quarter"/>
          </p:nvPr>
        </p:nvSpPr>
        <p:spPr/>
      </p:sp>
    </p:spTree>
  </p:cSld>
  <p:clrMapOvr>
    <a:masterClrMapping/>
  </p:clrMapOvr>
</p:notes>
</file>

<file path=ppt/notesSlides/notesSlide2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Sources: everything that happens lands here first, whole. Team chats, the shared drive, meeting notes, the numbers from our tools.</a:t>
            </a:r>
          </a:p>
        </p:txBody>
      </p:sp>
      <p:sp>
        <p:nvSpPr>
          <p:cNvPr id="4" name="Slide Number Placeholder 3"/>
          <p:cNvSpPr>
            <a:spLocks noGrp="1"/>
          </p:cNvSpPr>
          <p:nvPr>
            <p:ph type="sldNum" idx="5" sz="quarter"/>
          </p:nvPr>
        </p:nvSpPr>
        <p:spPr/>
      </p:sp>
    </p:spTree>
  </p:cSld>
  <p:clrMapOvr>
    <a:masterClrMapping/>
  </p:clrMapOvr>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Projects: things with an end. This event is one project. The webinars were another.</a:t>
            </a:r>
          </a:p>
        </p:txBody>
      </p:sp>
      <p:sp>
        <p:nvSpPr>
          <p:cNvPr id="4" name="Slide Number Placeholder 3"/>
          <p:cNvSpPr>
            <a:spLocks noGrp="1"/>
          </p:cNvSpPr>
          <p:nvPr>
            <p:ph type="sldNum" idx="5" sz="quarter"/>
          </p:nvPr>
        </p:nvSpPr>
        <p:spPr/>
      </p:sp>
    </p:spTree>
  </p:cSld>
  <p:clrMapOvr>
    <a:masterClrMapping/>
  </p:clrMapOvr>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Decisions: when Gabriel or Marc decides, it is written down with the date and the reason. Agents read these before they act.</a:t>
            </a:r>
          </a:p>
        </p:txBody>
      </p:sp>
      <p:sp>
        <p:nvSpPr>
          <p:cNvPr id="4" name="Slide Number Placeholder 3"/>
          <p:cNvSpPr>
            <a:spLocks noGrp="1"/>
          </p:cNvSpPr>
          <p:nvPr>
            <p:ph type="sldNum" idx="5" sz="quarter"/>
          </p:nvPr>
        </p:nvSpPr>
        <p:spPr/>
      </p:sp>
    </p:spTree>
  </p:cSld>
  <p:clrMapOvr>
    <a:masterClrMapping/>
  </p:clrMapOvr>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locked room: money, deal terms, signed papers. It is in the folder but no agent reads it through the team door.</a:t>
            </a:r>
          </a:p>
        </p:txBody>
      </p:sp>
      <p:sp>
        <p:nvSpPr>
          <p:cNvPr id="4" name="Slide Number Placeholder 3"/>
          <p:cNvSpPr>
            <a:spLocks noGrp="1"/>
          </p:cNvSpPr>
          <p:nvPr>
            <p:ph type="sldNum" idx="5" sz="quarter"/>
          </p:nvPr>
        </p:nvSpPr>
        <p:spPr/>
      </p:sp>
    </p:spTree>
  </p:cSld>
  <p:clrMapOvr>
    <a:masterClrMapping/>
  </p:clrMapOvr>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Ouria knows sits in one brain folder on the box, a rented server that is always on. Gabriel's Macs keep a synced copy, but the box is the real one.</a:t>
            </a:r>
          </a:p>
        </p:txBody>
      </p:sp>
      <p:sp>
        <p:nvSpPr>
          <p:cNvPr id="4" name="Slide Number Placeholder 3"/>
          <p:cNvSpPr>
            <a:spLocks noGrp="1"/>
          </p:cNvSpPr>
          <p:nvPr>
            <p:ph type="sldNum" idx="5" sz="quarter"/>
          </p:nvPr>
        </p:nvSpPr>
        <p:spPr/>
      </p:sp>
    </p:spTree>
  </p:cSld>
  <p:clrMapOvr>
    <a:masterClrMapping/>
  </p:clrMapOvr>
</p:notes>
</file>

<file path=ppt/notesSlides/notesSlide2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Deal terms, money and signed papers sit in a locked room. No agent and no teammate reads it through the door. It never leaves the box.</a:t>
            </a:r>
          </a:p>
        </p:txBody>
      </p:sp>
      <p:sp>
        <p:nvSpPr>
          <p:cNvPr id="4" name="Slide Number Placeholder 3"/>
          <p:cNvSpPr>
            <a:spLocks noGrp="1"/>
          </p:cNvSpPr>
          <p:nvPr>
            <p:ph type="sldNum" idx="5" sz="quarter"/>
          </p:nvPr>
        </p:nvSpPr>
        <p:spPr/>
      </p:sp>
    </p:spTree>
  </p:cSld>
  <p:clrMapOvr>
    <a:masterClrMapping/>
  </p:clrMapOvr>
</p:notes>
</file>

<file path=ppt/notesSlides/notesSlide2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hour a job we call the wall copies the shareable notes out. It drops anything marked private, and a check runs every hour to prove nothing private got through.</a:t>
            </a:r>
          </a:p>
        </p:txBody>
      </p:sp>
      <p:sp>
        <p:nvSpPr>
          <p:cNvPr id="4" name="Slide Number Placeholder 3"/>
          <p:cNvSpPr>
            <a:spLocks noGrp="1"/>
          </p:cNvSpPr>
          <p:nvPr>
            <p:ph type="sldNum" idx="5" sz="quarter"/>
          </p:nvPr>
        </p:nvSpPr>
        <p:spPr/>
      </p:sp>
    </p:spTree>
  </p:cSld>
  <p:clrMapOvr>
    <a:masterClrMapping/>
  </p:clrMapOvr>
</p:notes>
</file>

<file path=ppt/notesSlides/notesSlide2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team never touches the folder. Their agents come in through one door, and the door checks each person's own key. Take a key away and that person is out, nobody else is affected.</a:t>
            </a:r>
          </a:p>
          <a:p>
            <a:r>
              <a:t>Presenter only: the door is a small server on Railway; the searchable copy sits on Supabase. Same two parts the members get.</a:t>
            </a:r>
          </a:p>
        </p:txBody>
      </p:sp>
      <p:sp>
        <p:nvSpPr>
          <p:cNvPr id="4" name="Slide Number Placeholder 3"/>
          <p:cNvSpPr>
            <a:spLocks noGrp="1"/>
          </p:cNvSpPr>
          <p:nvPr>
            <p:ph type="sldNum" idx="5" sz="quarter"/>
          </p:nvPr>
        </p:nvSpPr>
        <p:spPr/>
      </p:sp>
    </p:spTree>
  </p:cSld>
  <p:clrMapOvr>
    <a:masterClrMapping/>
  </p:clrMapOvr>
</p:notes>
</file>

<file path=ppt/notesSlides/notesSlide2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own agent asks the brain through the same door as everyone else.</a:t>
            </a:r>
          </a:p>
        </p:txBody>
      </p:sp>
      <p:sp>
        <p:nvSpPr>
          <p:cNvPr id="4" name="Slide Number Placeholder 3"/>
          <p:cNvSpPr>
            <a:spLocks noGrp="1"/>
          </p:cNvSpPr>
          <p:nvPr>
            <p:ph type="sldNum" idx="5" sz="quarter"/>
          </p:nvPr>
        </p:nvSpPr>
        <p:spPr/>
      </p:sp>
    </p:spTree>
  </p:cSld>
  <p:clrMapOvr>
    <a:masterClrMapping/>
  </p:clrMapOvr>
</p:notes>
</file>

<file path=ppt/notesSlides/notesSlide2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Marc's agent reads the same company knowledge, with sources.</a:t>
            </a:r>
          </a:p>
        </p:txBody>
      </p:sp>
      <p:sp>
        <p:nvSpPr>
          <p:cNvPr id="4" name="Slide Number Placeholder 3"/>
          <p:cNvSpPr>
            <a:spLocks noGrp="1"/>
          </p:cNvSpPr>
          <p:nvPr>
            <p:ph type="sldNum" idx="5" sz="quarter"/>
          </p:nvPr>
        </p:nvSpPr>
        <p:spPr/>
      </p:sp>
    </p:spTree>
  </p:cSld>
  <p:clrMapOvr>
    <a:masterClrMapping/>
  </p:clrMapOvr>
</p:notes>
</file>

<file path=ppt/notesSlides/notesSlide2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YY keeps the jobs on the box running. Her agent reads through the same door.</a:t>
            </a:r>
          </a:p>
        </p:txBody>
      </p:sp>
      <p:sp>
        <p:nvSpPr>
          <p:cNvPr id="4" name="Slide Number Placeholder 3"/>
          <p:cNvSpPr>
            <a:spLocks noGrp="1"/>
          </p:cNvSpPr>
          <p:nvPr>
            <p:ph type="sldNum" idx="5" sz="quarter"/>
          </p:nvPr>
        </p:nvSpPr>
        <p:spPr/>
      </p:sp>
    </p:spTree>
  </p:cSld>
  <p:clrMapOvr>
    <a:masterClrMapping/>
  </p:clrMapOvr>
</p:notes>
</file>

<file path=ppt/notesSlides/notesSlide2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teammate gets their own key. Same door, same answers, nobody has to ask me.</a:t>
            </a:r>
          </a:p>
          <a:p>
            <a:r>
              <a:t>Gabriel to confirm: Victor has his own seat and key now (the brain's status page last listed Victor as not yet sent).</a:t>
            </a:r>
          </a:p>
        </p:txBody>
      </p:sp>
      <p:sp>
        <p:nvSpPr>
          <p:cNvPr id="4" name="Slide Number Placeholder 3"/>
          <p:cNvSpPr>
            <a:spLocks noGrp="1"/>
          </p:cNvSpPr>
          <p:nvPr>
            <p:ph type="sldNum" idx="5" sz="quarter"/>
          </p:nvPr>
        </p:nvSpPr>
        <p:spPr/>
      </p:sp>
    </p:spTree>
  </p:cSld>
  <p:clrMapOvr>
    <a:masterClrMapping/>
  </p:clrMapOvr>
</p:notes>
</file>

<file path=ppt/notesSlides/notesSlide2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Ouria CoS lives on the box and answers Gabriel, Marc and YY in our team chat, Buzz. It reads only the Ouria brain, never my personal notes.</a:t>
            </a:r>
          </a:p>
        </p:txBody>
      </p:sp>
      <p:sp>
        <p:nvSpPr>
          <p:cNvPr id="4" name="Slide Number Placeholder 3"/>
          <p:cNvSpPr>
            <a:spLocks noGrp="1"/>
          </p:cNvSpPr>
          <p:nvPr>
            <p:ph type="sldNum" idx="5" sz="quarter"/>
          </p:nvPr>
        </p:nvSpPr>
        <p:spPr/>
      </p:sp>
    </p:spTree>
  </p:cSld>
  <p:clrMapOvr>
    <a:masterClrMapping/>
  </p:clrMapOvr>
</p:notes>
</file>

<file path=ppt/notesSlides/notesSlide2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a teammate finishes something, they type one word: publish. It lands in their own lane, and now everyone's agent can find it. The brain gets smarter every week.</a:t>
            </a:r>
          </a:p>
        </p:txBody>
      </p:sp>
      <p:sp>
        <p:nvSpPr>
          <p:cNvPr id="4" name="Slide Number Placeholder 3"/>
          <p:cNvSpPr>
            <a:spLocks noGrp="1"/>
          </p:cNvSpPr>
          <p:nvPr>
            <p:ph type="sldNum" idx="5" sz="quarter"/>
          </p:nvPr>
        </p:nvSpPr>
        <p:spPr/>
      </p:sp>
    </p:spTree>
  </p:cSld>
  <p:clrMapOvr>
    <a:masterClrMapping/>
  </p:clrMapOvr>
</p:notes>
</file>

<file path=ppt/notesSlides/notesSlide2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what the wall removes before anything reaches the door. Right: what the team's agents can read. The wall checks itself every hour.</a:t>
            </a:r>
          </a:p>
        </p:txBody>
      </p:sp>
      <p:sp>
        <p:nvSpPr>
          <p:cNvPr id="4" name="Slide Number Placeholder 3"/>
          <p:cNvSpPr>
            <a:spLocks noGrp="1"/>
          </p:cNvSpPr>
          <p:nvPr>
            <p:ph type="sldNum" idx="5" sz="quarter"/>
          </p:nvPr>
        </p:nvSpPr>
        <p:spPr/>
      </p:sp>
    </p:spTree>
  </p:cSld>
  <p:clrMapOvr>
    <a:masterClrMapping/>
  </p:clrMapOvr>
</p:notes>
</file>

<file path=ppt/notesSlides/notesSlide2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the team uses it, part one: ask. Marc's agent answers from company knowledge and names the note it used.</a:t>
            </a:r>
          </a:p>
        </p:txBody>
      </p:sp>
      <p:sp>
        <p:nvSpPr>
          <p:cNvPr id="4" name="Slide Number Placeholder 3"/>
          <p:cNvSpPr>
            <a:spLocks noGrp="1"/>
          </p:cNvSpPr>
          <p:nvPr>
            <p:ph type="sldNum" idx="5" sz="quarter"/>
          </p:nvPr>
        </p:nvSpPr>
        <p:spPr/>
      </p:sp>
    </p:spTree>
  </p:cSld>
  <p:clrMapOvr>
    <a:masterClrMapping/>
  </p:clrMapOvr>
</p:notes>
</file>

<file path=ppt/notesSlides/notesSlide2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two: the work happens on their own computer. Nothing leaves until they say so.</a:t>
            </a:r>
          </a:p>
        </p:txBody>
      </p:sp>
      <p:sp>
        <p:nvSpPr>
          <p:cNvPr id="4" name="Slide Number Placeholder 3"/>
          <p:cNvSpPr>
            <a:spLocks noGrp="1"/>
          </p:cNvSpPr>
          <p:nvPr>
            <p:ph type="sldNum" idx="5" sz="quarter"/>
          </p:nvPr>
        </p:nvSpPr>
        <p:spPr/>
      </p:sp>
    </p:spTree>
  </p:cSld>
  <p:clrMapOvr>
    <a:masterClrMapping/>
  </p:clrMapOvr>
</p:notes>
</file>

<file path=ppt/notesSlides/notesSlide2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three: they type publish. Only the finished piece goes up, into their own lane.</a:t>
            </a:r>
          </a:p>
        </p:txBody>
      </p:sp>
      <p:sp>
        <p:nvSpPr>
          <p:cNvPr id="4" name="Slide Number Placeholder 3"/>
          <p:cNvSpPr>
            <a:spLocks noGrp="1"/>
          </p:cNvSpPr>
          <p:nvPr>
            <p:ph type="sldNum" idx="5" sz="quarter"/>
          </p:nvPr>
        </p:nvSpPr>
        <p:spPr/>
      </p:sp>
    </p:spTree>
  </p:cSld>
  <p:clrMapOvr>
    <a:masterClrMapping/>
  </p:clrMapOvr>
</p:notes>
</file>

<file path=ppt/notesSlides/notesSlide2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four: now every agent on the team can find it. That is how a company brain grows.</a:t>
            </a:r>
          </a:p>
        </p:txBody>
      </p:sp>
      <p:sp>
        <p:nvSpPr>
          <p:cNvPr id="4" name="Slide Number Placeholder 3"/>
          <p:cNvSpPr>
            <a:spLocks noGrp="1"/>
          </p:cNvSpPr>
          <p:nvPr>
            <p:ph type="sldNum" idx="5" sz="quarter"/>
          </p:nvPr>
        </p:nvSpPr>
        <p:spPr/>
      </p:sp>
    </p:spTree>
  </p:cSld>
  <p:clrMapOvr>
    <a:masterClrMapping/>
  </p:clrMapOvr>
</p:notes>
</file>

<file path=ppt/notesSlides/notesSlide2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do not need our whole set-up. Here is the version you take home. Made-up example if you need one: Mei at Tangram Tuition House, so her front desk stops asking her the same things.</a:t>
            </a:r>
          </a:p>
        </p:txBody>
      </p:sp>
      <p:sp>
        <p:nvSpPr>
          <p:cNvPr id="4" name="Slide Number Placeholder 3"/>
          <p:cNvSpPr>
            <a:spLocks noGrp="1"/>
          </p:cNvSpPr>
          <p:nvPr>
            <p:ph type="sldNum" idx="5" sz="quarter"/>
          </p:nvPr>
        </p:nvSpPr>
        <p:spPr/>
      </p:sp>
    </p:spTree>
  </p:cSld>
  <p:clrMapOvr>
    <a:masterClrMapping/>
  </p:clrMapOvr>
</p:notes>
</file>

<file path=ppt/notesSlides/notesSlide2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brain folder has everything, including the private stuff: money, health, family. You never share that folder.</a:t>
            </a:r>
          </a:p>
        </p:txBody>
      </p:sp>
      <p:sp>
        <p:nvSpPr>
          <p:cNvPr id="4" name="Slide Number Placeholder 3"/>
          <p:cNvSpPr>
            <a:spLocks noGrp="1"/>
          </p:cNvSpPr>
          <p:nvPr>
            <p:ph type="sldNum" idx="5" sz="quarter"/>
          </p:nvPr>
        </p:nvSpPr>
        <p:spPr/>
      </p:sp>
    </p:spTree>
  </p:cSld>
  <p:clrMapOvr>
    <a:masterClrMapping/>
  </p:clrMapOvr>
</p:notes>
</file>

<file path=ppt/notesSlides/notesSlide2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Instead, Hermes reads your brain and asks you one question: which folders can the team see? It suggests the answer. You reply once.</a:t>
            </a:r>
          </a:p>
        </p:txBody>
      </p:sp>
      <p:sp>
        <p:nvSpPr>
          <p:cNvPr id="4" name="Slide Number Placeholder 3"/>
          <p:cNvSpPr>
            <a:spLocks noGrp="1"/>
          </p:cNvSpPr>
          <p:nvPr>
            <p:ph type="sldNum" idx="5" sz="quarter"/>
          </p:nvPr>
        </p:nvSpPr>
        <p:spPr/>
      </p:sp>
    </p:spTree>
  </p:cSld>
  <p:clrMapOvr>
    <a:masterClrMapping/>
  </p:clrMapOvr>
</p:notes>
</file>

<file path=ppt/notesSlides/notesSlide2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From then on an hourly job copies only those folders into a second brain, for the company. Money and personal notes stay out. You never copy anything by hand.</a:t>
            </a:r>
          </a:p>
        </p:txBody>
      </p:sp>
      <p:sp>
        <p:nvSpPr>
          <p:cNvPr id="4" name="Slide Number Placeholder 3"/>
          <p:cNvSpPr>
            <a:spLocks noGrp="1"/>
          </p:cNvSpPr>
          <p:nvPr>
            <p:ph type="sldNum" idx="5" sz="quarter"/>
          </p:nvPr>
        </p:nvSpPr>
        <p:spPr/>
      </p:sp>
    </p:spTree>
  </p:cSld>
  <p:clrMapOvr>
    <a:masterClrMapping/>
  </p:clrMapOvr>
</p:notes>
</file>

<file path=ppt/notesSlides/notesSlide2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company copy goes onto a shared shelf, so it can be searched. Presenter only: that shelf is Supabase, an online database.</a:t>
            </a:r>
          </a:p>
        </p:txBody>
      </p:sp>
      <p:sp>
        <p:nvSpPr>
          <p:cNvPr id="4" name="Slide Number Placeholder 3"/>
          <p:cNvSpPr>
            <a:spLocks noGrp="1"/>
          </p:cNvSpPr>
          <p:nvPr>
            <p:ph type="sldNum" idx="5" sz="quarter"/>
          </p:nvPr>
        </p:nvSpPr>
        <p:spPr/>
      </p:sp>
    </p:spTree>
  </p:cSld>
  <p:clrMapOvr>
    <a:masterClrMapping/>
  </p:clrMapOvr>
</p:notes>
</file>

<file path=ppt/notesSlides/notesSlide2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a door, so your team can reach it from anywhere. Presenter only: the door runs on Railway, a place to run small servers.</a:t>
            </a:r>
          </a:p>
        </p:txBody>
      </p:sp>
      <p:sp>
        <p:nvSpPr>
          <p:cNvPr id="4" name="Slide Number Placeholder 3"/>
          <p:cNvSpPr>
            <a:spLocks noGrp="1"/>
          </p:cNvSpPr>
          <p:nvPr>
            <p:ph type="sldNum" idx="5" sz="quarter"/>
          </p:nvPr>
        </p:nvSpPr>
        <p:spPr/>
      </p:sp>
    </p:spTree>
  </p:cSld>
  <p:clrMapOvr>
    <a:masterClrMapping/>
  </p:clrMapOvr>
</p:notes>
</file>

<file path=ppt/notesSlides/notesSlide2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teammate's own agent asks through the door with its own key. They get the answer, with the note it came from. Your salary note never left your brain.</a:t>
            </a:r>
          </a:p>
        </p:txBody>
      </p:sp>
      <p:sp>
        <p:nvSpPr>
          <p:cNvPr id="4" name="Slide Number Placeholder 3"/>
          <p:cNvSpPr>
            <a:spLocks noGrp="1"/>
          </p:cNvSpPr>
          <p:nvPr>
            <p:ph type="sldNum" idx="5" sz="quarter"/>
          </p:nvPr>
        </p:nvSpPr>
        <p:spPr/>
      </p:sp>
    </p:spTree>
  </p:cSld>
  <p:clrMapOvr>
    <a:masterClrMapping/>
  </p:clrMapOvr>
</p:notes>
</file>

<file path=ppt/notesSlides/notesSlide2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Shared shelf = Supabase. Team door = Railway. You sign up for both; Hermes shows you the price first.</a:t>
            </a:r>
          </a:p>
          <a:p>
            <a:r>
              <a:t>Gabriel to confirm: who pays for Supabase and Railway, and on which plan (open question in the pack README).</a:t>
            </a:r>
          </a:p>
        </p:txBody>
      </p:sp>
      <p:sp>
        <p:nvSpPr>
          <p:cNvPr id="4" name="Slide Number Placeholder 3"/>
          <p:cNvSpPr>
            <a:spLocks noGrp="1"/>
          </p:cNvSpPr>
          <p:nvPr>
            <p:ph type="sldNum" idx="5" sz="quarter"/>
          </p:nvPr>
        </p:nvSpPr>
        <p:spPr/>
      </p:sp>
    </p:spTree>
  </p:cSld>
  <p:clrMapOvr>
    <a:masterClrMapping/>
  </p:clrMapOvr>
</p:notes>
</file>

<file path=ppt/notesSlides/notesSlide2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leave with the pack. Drop it into your brain folder at home, tell Hermes this one sentence, and it builds yours. Prefer not to do it yourself? We can build it for you.</a:t>
            </a:r>
          </a:p>
          <a:p>
            <a:r>
              <a:t>Exact sentence: Read company-brain-setup.md in my brain folder and set up my Company Brain.</a:t>
            </a:r>
          </a:p>
          <a:p>
            <a:r>
              <a:t>Gabriel to confirm: where members download the Company Brain pack on the day (link or QR).</a:t>
            </a:r>
          </a:p>
        </p:txBody>
      </p:sp>
      <p:sp>
        <p:nvSpPr>
          <p:cNvPr id="4" name="Slide Number Placeholder 3"/>
          <p:cNvSpPr>
            <a:spLocks noGrp="1"/>
          </p:cNvSpPr>
          <p:nvPr>
            <p:ph type="sldNum" idx="5" sz="quarter"/>
          </p:nvPr>
        </p:nvSpPr>
        <p:spPr/>
      </p:sp>
    </p:spTree>
  </p:cSld>
  <p:clrMapOvr>
    <a:masterClrMapping/>
  </p:clrMapOvr>
</p:notes>
</file>

<file path=ppt/notesSlides/notesSlide2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Short one. How to make a new agent when you need one, and two bonuses: five starter agents and the skill library we promised.</a:t>
            </a:r>
          </a:p>
        </p:txBody>
      </p:sp>
      <p:sp>
        <p:nvSpPr>
          <p:cNvPr id="4" name="Slide Number Placeholder 3"/>
          <p:cNvSpPr>
            <a:spLocks noGrp="1"/>
          </p:cNvSpPr>
          <p:nvPr>
            <p:ph type="sldNum" idx="5" sz="quarter"/>
          </p:nvPr>
        </p:nvSpPr>
        <p:spPr/>
      </p:sp>
    </p:spTree>
  </p:cSld>
  <p:clrMapOvr>
    <a:masterClrMapping/>
  </p:clrMapOvr>
</p:notes>
</file>

<file path=ppt/notesSlides/notesSlide2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it plainly: you don't need this now, but you can keep it and use it when you need it. One agent doing one job well beats five half set up.</a:t>
            </a:r>
          </a:p>
        </p:txBody>
      </p:sp>
      <p:sp>
        <p:nvSpPr>
          <p:cNvPr id="4" name="Slide Number Placeholder 3"/>
          <p:cNvSpPr>
            <a:spLocks noGrp="1"/>
          </p:cNvSpPr>
          <p:nvPr>
            <p:ph type="sldNum" idx="5" sz="quarter"/>
          </p:nvPr>
        </p:nvSpPr>
        <p:spPr/>
      </p:sp>
    </p:spTree>
  </p:cSld>
  <p:clrMapOvr>
    <a:masterClrMapping/>
  </p:clrMapOvr>
</p:notes>
</file>

<file path=ppt/notesSlides/notesSlide2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one job keeps piling up, hire a colleague for it. A new agent gets its own name, its own desk and its own job. Ask: what work is waiting on your desk today?</a:t>
            </a:r>
          </a:p>
        </p:txBody>
      </p:sp>
      <p:sp>
        <p:nvSpPr>
          <p:cNvPr id="4" name="Slide Number Placeholder 3"/>
          <p:cNvSpPr>
            <a:spLocks noGrp="1"/>
          </p:cNvSpPr>
          <p:nvPr>
            <p:ph type="sldNum" idx="5" sz="quarter"/>
          </p:nvPr>
        </p:nvSpPr>
        <p:spPr/>
      </p:sp>
    </p:spTree>
  </p:cSld>
  <p:clrMapOvr>
    <a:masterClrMapping/>
  </p:clrMapOvr>
</p:notes>
</file>

<file path=ppt/notesSlides/notesSlide2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real work that is already waiting. Not a new agent just because you can.</a:t>
            </a:r>
          </a:p>
        </p:txBody>
      </p:sp>
      <p:sp>
        <p:nvSpPr>
          <p:cNvPr id="4" name="Slide Number Placeholder 3"/>
          <p:cNvSpPr>
            <a:spLocks noGrp="1"/>
          </p:cNvSpPr>
          <p:nvPr>
            <p:ph type="sldNum" idx="5" sz="quarter"/>
          </p:nvPr>
        </p:nvSpPr>
        <p:spPr/>
      </p:sp>
    </p:spTree>
  </p:cSld>
  <p:clrMapOvr>
    <a:masterClrMapping/>
  </p:clrMapOvr>
</p:notes>
</file>

<file path=ppt/notesSlides/notesSlide2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Download the starter file and drop it into your brain folder, the same move as yesterday.</a:t>
            </a:r>
          </a:p>
        </p:txBody>
      </p:sp>
      <p:sp>
        <p:nvSpPr>
          <p:cNvPr id="4" name="Slide Number Placeholder 3"/>
          <p:cNvSpPr>
            <a:spLocks noGrp="1"/>
          </p:cNvSpPr>
          <p:nvPr>
            <p:ph type="sldNum" idx="5" sz="quarter"/>
          </p:nvPr>
        </p:nvSpPr>
        <p:spPr/>
      </p:sp>
    </p:spTree>
  </p:cSld>
  <p:clrMapOvr>
    <a:masterClrMapping/>
  </p:clrMapOvr>
</p:notes>
</file>

<file path=ppt/notesSlides/notesSlide2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one sentence to Hermes.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 the blanks: the starter file name and your real job. Example: prepare follow-up replies to parent enquiries.</a:t>
            </a:r>
          </a:p>
          <a:p>
            <a:r>
              <a:t>Exact sentence: Read [starter file] in my brain folder and create my second agent from it for [your job]. Keep my existing agent.</a:t>
            </a:r>
          </a:p>
        </p:txBody>
      </p:sp>
      <p:sp>
        <p:nvSpPr>
          <p:cNvPr id="4" name="Slide Number Placeholder 3"/>
          <p:cNvSpPr>
            <a:spLocks noGrp="1"/>
          </p:cNvSpPr>
          <p:nvPr>
            <p:ph type="sldNum" idx="5" sz="quarter"/>
          </p:nvPr>
        </p:nvSpPr>
        <p:spPr/>
      </p:sp>
    </p:spTree>
  </p:cSld>
  <p:clrMapOvr>
    <a:masterClrMapping/>
  </p:clrMapOvr>
</p:notes>
</file>

<file path=ppt/notesSlides/notesSlide2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Switch to the new agent. A new chat with your old agent is not a new colleague: check it has its own name. Then give it one real piece of work.</a:t>
            </a:r>
          </a:p>
        </p:txBody>
      </p:sp>
      <p:sp>
        <p:nvSpPr>
          <p:cNvPr id="4" name="Slide Number Placeholder 3"/>
          <p:cNvSpPr>
            <a:spLocks noGrp="1"/>
          </p:cNvSpPr>
          <p:nvPr>
            <p:ph type="sldNum" idx="5" sz="quarter"/>
          </p:nvPr>
        </p:nvSpPr>
        <p:spPr/>
      </p:sp>
    </p:spTree>
  </p:cSld>
  <p:clrMapOvr>
    <a:masterClrMapping/>
  </p:clrMapOvr>
</p:notes>
</file>

<file path=ppt/notesSlides/notesSlide2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starters, ready to go. Pick one only when you have the job for it.</a:t>
            </a:r>
          </a:p>
        </p:txBody>
      </p:sp>
      <p:sp>
        <p:nvSpPr>
          <p:cNvPr id="4" name="Slide Number Placeholder 3"/>
          <p:cNvSpPr>
            <a:spLocks noGrp="1"/>
          </p:cNvSpPr>
          <p:nvPr>
            <p:ph type="sldNum" idx="5" sz="quarter"/>
          </p:nvPr>
        </p:nvSpPr>
        <p:spPr/>
      </p:sp>
    </p:spTree>
  </p:cSld>
  <p:clrMapOvr>
    <a:masterClrMapping/>
  </p:clrMapOvr>
</p:notes>
</file>

<file path=ppt/notesSlides/notesSlide2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Media Buyer: runs and watches your ads.</a:t>
            </a:r>
          </a:p>
        </p:txBody>
      </p:sp>
      <p:sp>
        <p:nvSpPr>
          <p:cNvPr id="4" name="Slide Number Placeholder 3"/>
          <p:cNvSpPr>
            <a:spLocks noGrp="1"/>
          </p:cNvSpPr>
          <p:nvPr>
            <p:ph type="sldNum" idx="5" sz="quarter"/>
          </p:nvPr>
        </p:nvSpPr>
        <p:spPr/>
      </p:sp>
    </p:spTree>
  </p:cSld>
  <p:clrMapOvr>
    <a:masterClrMapping/>
  </p:clrMapOvr>
</p:notes>
</file>

<file path=ppt/notesSlides/notesSlide2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Content: drafts your posts and scripts.</a:t>
            </a:r>
          </a:p>
        </p:txBody>
      </p:sp>
      <p:sp>
        <p:nvSpPr>
          <p:cNvPr id="4" name="Slide Number Placeholder 3"/>
          <p:cNvSpPr>
            <a:spLocks noGrp="1"/>
          </p:cNvSpPr>
          <p:nvPr>
            <p:ph type="sldNum" idx="5" sz="quarter"/>
          </p:nvPr>
        </p:nvSpPr>
        <p:spPr/>
      </p:sp>
    </p:spTree>
  </p:cSld>
  <p:clrMapOvr>
    <a:masterClrMapping/>
  </p:clrMapOvr>
</p:notes>
</file>

<file path=ppt/notesSlides/notesSlide2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Chief of Staff: you already have one from yesterday. If yours works, keep it.</a:t>
            </a:r>
          </a:p>
        </p:txBody>
      </p:sp>
      <p:sp>
        <p:nvSpPr>
          <p:cNvPr id="4" name="Slide Number Placeholder 3"/>
          <p:cNvSpPr>
            <a:spLocks noGrp="1"/>
          </p:cNvSpPr>
          <p:nvPr>
            <p:ph type="sldNum" idx="5" sz="quarter"/>
          </p:nvPr>
        </p:nvSpPr>
        <p:spPr/>
      </p:sp>
    </p:spTree>
  </p:cSld>
  <p:clrMapOvr>
    <a:masterClrMapping/>
  </p:clrMapOvr>
</p:notes>
</file>

<file path=ppt/notesSlides/notesSlide2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Finance: keeps an eye on the money.</a:t>
            </a:r>
          </a:p>
        </p:txBody>
      </p:sp>
      <p:sp>
        <p:nvSpPr>
          <p:cNvPr id="4" name="Slide Number Placeholder 3"/>
          <p:cNvSpPr>
            <a:spLocks noGrp="1"/>
          </p:cNvSpPr>
          <p:nvPr>
            <p:ph type="sldNum" idx="5" sz="quarter"/>
          </p:nvPr>
        </p:nvSpPr>
        <p:spPr/>
      </p:sp>
    </p:spTree>
  </p:cSld>
  <p:clrMapOvr>
    <a:masterClrMapping/>
  </p:clrMapOvr>
</p:notes>
</file>

<file path=ppt/notesSlides/notesSlide2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Sales Follow-up: replies to every enquiry. Gabriel to confirm: the five starter files and their one-line jobs.</a:t>
            </a:r>
          </a:p>
        </p:txBody>
      </p:sp>
      <p:sp>
        <p:nvSpPr>
          <p:cNvPr id="4" name="Slide Number Placeholder 3"/>
          <p:cNvSpPr>
            <a:spLocks noGrp="1"/>
          </p:cNvSpPr>
          <p:nvPr>
            <p:ph type="sldNum" idx="5" sz="quarter"/>
          </p:nvPr>
        </p:nvSpPr>
        <p:spPr/>
      </p:sp>
    </p:spTree>
  </p:cSld>
  <p:clrMapOvr>
    <a:masterClrMapping/>
  </p:clrMapOvr>
</p:notes>
</file>

<file path=ppt/notesSlides/notesSlide2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agent is the colleague doing the work. A skill is a recipe it can follow. A pack of recipes does not create a new agent. Pick the colleague, then hand it recipes.</a:t>
            </a:r>
          </a:p>
        </p:txBody>
      </p:sp>
      <p:sp>
        <p:nvSpPr>
          <p:cNvPr id="4" name="Slide Number Placeholder 3"/>
          <p:cNvSpPr>
            <a:spLocks noGrp="1"/>
          </p:cNvSpPr>
          <p:nvPr>
            <p:ph type="sldNum" idx="5" sz="quarter"/>
          </p:nvPr>
        </p:nvSpPr>
        <p:spPr/>
      </p:sp>
    </p:spTree>
  </p:cSld>
  <p:clrMapOvr>
    <a:masterClrMapping/>
  </p:clrMapOvr>
</p:notes>
</file>

<file path=ppt/notesSlides/notesSlide2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promised you the skill library. Here it is: 196 skills in six packs.</a:t>
            </a:r>
          </a:p>
        </p:txBody>
      </p:sp>
      <p:sp>
        <p:nvSpPr>
          <p:cNvPr id="4" name="Slide Number Placeholder 3"/>
          <p:cNvSpPr>
            <a:spLocks noGrp="1"/>
          </p:cNvSpPr>
          <p:nvPr>
            <p:ph type="sldNum" idx="5" sz="quarter"/>
          </p:nvPr>
        </p:nvSpPr>
        <p:spPr/>
      </p:sp>
    </p:spTree>
  </p:cSld>
  <p:clrMapOvr>
    <a:masterClrMapping/>
  </p:clrMapOvr>
</p:notes>
</file>

<file path=ppt/notesSlides/notesSlide2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Sales, 52: how to DM, call and close, plus your pipeline.</a:t>
            </a:r>
          </a:p>
        </p:txBody>
      </p:sp>
      <p:sp>
        <p:nvSpPr>
          <p:cNvPr id="4" name="Slide Number Placeholder 3"/>
          <p:cNvSpPr>
            <a:spLocks noGrp="1"/>
          </p:cNvSpPr>
          <p:nvPr>
            <p:ph type="sldNum" idx="5" sz="quarter"/>
          </p:nvPr>
        </p:nvSpPr>
        <p:spPr/>
      </p:sp>
    </p:spTree>
  </p:cSld>
  <p:clrMapOvr>
    <a:masterClrMapping/>
  </p:clrMapOvr>
</p:notes>
</file>

<file path=ppt/notesSlides/notesSlide2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Offers, 50: plan, research, pricing and launches.</a:t>
            </a:r>
          </a:p>
        </p:txBody>
      </p:sp>
      <p:sp>
        <p:nvSpPr>
          <p:cNvPr id="4" name="Slide Number Placeholder 3"/>
          <p:cNvSpPr>
            <a:spLocks noGrp="1"/>
          </p:cNvSpPr>
          <p:nvPr>
            <p:ph type="sldNum" idx="5" sz="quarter"/>
          </p:nvPr>
        </p:nvSpPr>
        <p:spPr/>
      </p:sp>
    </p:spTree>
  </p:cSld>
  <p:clrMapOvr>
    <a:masterClrMapping/>
  </p:clrMapOvr>
</p:notes>
</file>

<file path=ppt/notesSlides/notesSlide2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Funnels, 29: lead magnets, landing pages, email and SMS.</a:t>
            </a:r>
          </a:p>
        </p:txBody>
      </p:sp>
      <p:sp>
        <p:nvSpPr>
          <p:cNvPr id="4" name="Slide Number Placeholder 3"/>
          <p:cNvSpPr>
            <a:spLocks noGrp="1"/>
          </p:cNvSpPr>
          <p:nvPr>
            <p:ph type="sldNum" idx="5" sz="quarter"/>
          </p:nvPr>
        </p:nvSpPr>
        <p:spPr/>
      </p:sp>
    </p:spTree>
  </p:cSld>
  <p:clrMapOvr>
    <a:masterClrMapping/>
  </p:clrMapOvr>
</p:notes>
</file>

<file path=ppt/notesSlides/notesSlide2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Copy, 24: brand, storytelling, copywriting.</a:t>
            </a:r>
          </a:p>
        </p:txBody>
      </p:sp>
      <p:sp>
        <p:nvSpPr>
          <p:cNvPr id="4" name="Slide Number Placeholder 3"/>
          <p:cNvSpPr>
            <a:spLocks noGrp="1"/>
          </p:cNvSpPr>
          <p:nvPr>
            <p:ph type="sldNum" idx="5" sz="quarter"/>
          </p:nvPr>
        </p:nvSpPr>
        <p:spPr/>
      </p:sp>
    </p:spTree>
  </p:cSld>
  <p:clrMapOvr>
    <a:masterClrMapping/>
  </p:clrMapOvr>
</p:notes>
</file>

<file path=ppt/notesSlides/notesSlide2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Content, 22: organic content, video and scripts.</a:t>
            </a:r>
          </a:p>
        </p:txBody>
      </p:sp>
      <p:sp>
        <p:nvSpPr>
          <p:cNvPr id="4" name="Slide Number Placeholder 3"/>
          <p:cNvSpPr>
            <a:spLocks noGrp="1"/>
          </p:cNvSpPr>
          <p:nvPr>
            <p:ph type="sldNum" idx="5" sz="quarter"/>
          </p:nvPr>
        </p:nvSpPr>
        <p:spPr/>
      </p:sp>
    </p:spTree>
  </p:cSld>
  <p:clrMapOvr>
    <a:masterClrMapping/>
  </p:clrMapOvr>
</p:notes>
</file>

<file path=ppt/notesSlides/notesSlide2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Paid ads, 19: ad angles and testing. Total: 196.</a:t>
            </a:r>
          </a:p>
        </p:txBody>
      </p:sp>
      <p:sp>
        <p:nvSpPr>
          <p:cNvPr id="4" name="Slide Number Placeholder 3"/>
          <p:cNvSpPr>
            <a:spLocks noGrp="1"/>
          </p:cNvSpPr>
          <p:nvPr>
            <p:ph type="sldNum" idx="5" sz="quarter"/>
          </p:nvPr>
        </p:nvSpPr>
        <p:spPr/>
      </p:sp>
    </p:spTree>
  </p:cSld>
  <p:clrMapOvr>
    <a:masterClrMapping/>
  </p:clrMapOvr>
</p:notes>
</file>

<file path=ppt/notesSlides/notesSlide2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real page. Each skill says what it does in one line. Match a skill to a job when the job shows up.</a:t>
            </a:r>
          </a:p>
        </p:txBody>
      </p:sp>
      <p:sp>
        <p:nvSpPr>
          <p:cNvPr id="4" name="Slide Number Placeholder 3"/>
          <p:cNvSpPr>
            <a:spLocks noGrp="1"/>
          </p:cNvSpPr>
          <p:nvPr>
            <p:ph type="sldNum" idx="5" sz="quarter"/>
          </p:nvPr>
        </p:nvSpPr>
        <p:spPr/>
      </p:sp>
    </p:spTree>
  </p:cSld>
  <p:clrMapOvr>
    <a:masterClrMapping/>
  </p:clrMapOvr>
</p:notes>
</file>

<file path=ppt/notesSlides/notesSlide3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is on class.ouria.com. The link is also pinned in our Telegram channel.</a:t>
            </a:r>
          </a:p>
        </p:txBody>
      </p:sp>
      <p:sp>
        <p:nvSpPr>
          <p:cNvPr id="4" name="Slide Number Placeholder 3"/>
          <p:cNvSpPr>
            <a:spLocks noGrp="1"/>
          </p:cNvSpPr>
          <p:nvPr>
            <p:ph type="sldNum" idx="5" sz="quarter"/>
          </p:nvPr>
        </p:nvSpPr>
        <p:spPr/>
      </p:sp>
    </p:spTree>
  </p:cSld>
  <p:clrMapOvr>
    <a:masterClrMapping/>
  </p:clrMapOvr>
</p:notes>
</file>

<file path=ppt/notesSlides/notesSlide3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the topic. When a job keeps piling up, come back to this: one starter, one sentence, one new colleague.</a:t>
            </a:r>
          </a:p>
        </p:txBody>
      </p:sp>
      <p:sp>
        <p:nvSpPr>
          <p:cNvPr id="4" name="Slide Number Placeholder 3"/>
          <p:cNvSpPr>
            <a:spLocks noGrp="1"/>
          </p:cNvSpPr>
          <p:nvPr>
            <p:ph type="sldNum" idx="5" sz="quarter"/>
          </p:nvPr>
        </p:nvSpPr>
        <p:spPr/>
      </p:sp>
    </p:spTree>
  </p:cSld>
  <p:clrMapOvr>
    <a:masterClrMapping/>
  </p:clrMapOvr>
</p:notes>
</file>

<file path=ppt/notesSlides/notesSlide3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Hand over to Marc. Marc runs his own slides for MapOS.</a:t>
            </a:r>
          </a:p>
        </p:txBody>
      </p:sp>
      <p:sp>
        <p:nvSpPr>
          <p:cNvPr id="4" name="Slide Number Placeholder 3"/>
          <p:cNvSpPr>
            <a:spLocks noGrp="1"/>
          </p:cNvSpPr>
          <p:nvPr>
            <p:ph type="sldNum" idx="5" sz="quarter"/>
          </p:nvPr>
        </p:nvSpPr>
        <p:spPr/>
      </p:sp>
    </p:spTree>
  </p:cSld>
  <p:clrMapOvr>
    <a:masterClrMapping/>
  </p:clrMapOvr>
</p:notes>
</file>

<file path=ppt/notesSlides/notesSlide3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Lunch. Two maps get picked for live coaching over lunch.</a:t>
            </a:r>
          </a:p>
          <a:p>
            <a:r>
              <a:t>Gabriel to confirm: who picks the coaching maps, and whether to say it out loud.</a:t>
            </a:r>
          </a:p>
        </p:txBody>
      </p:sp>
      <p:sp>
        <p:nvSpPr>
          <p:cNvPr id="4" name="Slide Number Placeholder 3"/>
          <p:cNvSpPr>
            <a:spLocks noGrp="1"/>
          </p:cNvSpPr>
          <p:nvPr>
            <p:ph type="sldNum" idx="5" sz="quarter"/>
          </p:nvPr>
        </p:nvSpPr>
        <p:spPr/>
      </p:sp>
    </p:spTree>
  </p:cSld>
  <p:clrMapOvr>
    <a:masterClrMapping/>
  </p:clrMapOvr>
</p:notes>
</file>

<file path=ppt/notesSlides/notesSlide3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Marc leads. Marc runs his own slides.</a:t>
            </a:r>
          </a:p>
        </p:txBody>
      </p:sp>
      <p:sp>
        <p:nvSpPr>
          <p:cNvPr id="4" name="Slide Number Placeholder 3"/>
          <p:cNvSpPr>
            <a:spLocks noGrp="1"/>
          </p:cNvSpPr>
          <p:nvPr>
            <p:ph type="sldNum" idx="5" sz="quarter"/>
          </p:nvPr>
        </p:nvSpPr>
        <p:spPr/>
      </p:sp>
    </p:spTree>
  </p:cSld>
  <p:clrMapOvr>
    <a:masterClrMapping/>
  </p:clrMapOvr>
</p:notes>
</file>

<file path=ppt/notesSlides/notesSlide3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Gabriel and Marc. No slides here: we work from the member's own map. Camera on.</a:t>
            </a:r>
          </a:p>
        </p:txBody>
      </p:sp>
      <p:sp>
        <p:nvSpPr>
          <p:cNvPr id="4" name="Slide Number Placeholder 3"/>
          <p:cNvSpPr>
            <a:spLocks noGrp="1"/>
          </p:cNvSpPr>
          <p:nvPr>
            <p:ph type="sldNum" idx="5" sz="quarter"/>
          </p:nvPr>
        </p:nvSpPr>
        <p:spPr/>
      </p:sp>
    </p:spTree>
  </p:cSld>
  <p:clrMapOvr>
    <a:masterClrMapping/>
  </p:clrMapOvr>
</p:notes>
</file>

<file path=ppt/notesSlides/notesSlide3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Straight after live coaching. Say: you just watched us map two businesses. Here is what we do when it is your business. (Gabriel to confirm: the 16 Oct lead-in. The 16 Oct Plaud has no transcript.)</a:t>
            </a:r>
          </a:p>
        </p:txBody>
      </p:sp>
      <p:sp>
        <p:nvSpPr>
          <p:cNvPr id="4" name="Slide Number Placeholder 3"/>
          <p:cNvSpPr>
            <a:spLocks noGrp="1"/>
          </p:cNvSpPr>
          <p:nvPr>
            <p:ph type="sldNum" idx="5" sz="quarter"/>
          </p:nvPr>
        </p:nvSpPr>
        <p:spPr/>
      </p:sp>
    </p:spTree>
  </p:cSld>
  <p:clrMapOvr>
    <a:masterClrMapping/>
  </p:clrMapOvr>
</p:notes>
</file>

<file path=ppt/notesSlides/notesSlide3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we mapped, every gap got a name. Meta ads, a media buyer. Leads coming in, a follow-up agent. That is the value of mapping out.</a:t>
            </a:r>
          </a:p>
        </p:txBody>
      </p:sp>
      <p:sp>
        <p:nvSpPr>
          <p:cNvPr id="4" name="Slide Number Placeholder 3"/>
          <p:cNvSpPr>
            <a:spLocks noGrp="1"/>
          </p:cNvSpPr>
          <p:nvPr>
            <p:ph type="sldNum" idx="5" sz="quarter"/>
          </p:nvPr>
        </p:nvSpPr>
        <p:spPr/>
      </p:sp>
    </p:spTree>
  </p:cSld>
  <p:clrMapOvr>
    <a:masterClrMapping/>
  </p:clrMapOvr>
</p:notes>
</file>

<file path=ppt/notesSlides/notesSlide3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 months ago my agents were brilliant, but forgetful. I had to explain my business again and again. Everything still ran through me.</a:t>
            </a:r>
          </a:p>
        </p:txBody>
      </p:sp>
      <p:sp>
        <p:nvSpPr>
          <p:cNvPr id="4" name="Slide Number Placeholder 3"/>
          <p:cNvSpPr>
            <a:spLocks noGrp="1"/>
          </p:cNvSpPr>
          <p:nvPr>
            <p:ph type="sldNum" idx="5" sz="quarter"/>
          </p:nvPr>
        </p:nvSpPr>
        <p:spPr/>
      </p:sp>
    </p:spTree>
  </p:cSld>
  <p:clrMapOvr>
    <a:masterClrMapping/>
  </p:clrMapOvr>
</p:notes>
</file>

<file path=ppt/notesSlides/notesSlide3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I read, every call, every note, in one place my agents can read. This is my real brain.</a:t>
            </a:r>
          </a:p>
        </p:txBody>
      </p:sp>
      <p:sp>
        <p:nvSpPr>
          <p:cNvPr id="4" name="Slide Number Placeholder 3"/>
          <p:cNvSpPr>
            <a:spLocks noGrp="1"/>
          </p:cNvSpPr>
          <p:nvPr>
            <p:ph type="sldNum" idx="5" sz="quarter"/>
          </p:nvPr>
        </p:nvSpPr>
        <p:spPr/>
      </p:sp>
    </p:spTree>
  </p:cSld>
  <p:clrMapOvr>
    <a:masterClrMapping/>
  </p:clrMapOvr>
</p:notes>
</file>

<file path=ppt/notesSlides/notesSlide3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chief of staff built the Start Here page for my members on its own. While I was sleeping.</a:t>
            </a:r>
          </a:p>
        </p:txBody>
      </p:sp>
      <p:sp>
        <p:nvSpPr>
          <p:cNvPr id="4" name="Slide Number Placeholder 3"/>
          <p:cNvSpPr>
            <a:spLocks noGrp="1"/>
          </p:cNvSpPr>
          <p:nvPr>
            <p:ph type="sldNum" idx="5" sz="quarter"/>
          </p:nvPr>
        </p:nvSpPr>
        <p:spPr/>
      </p:sp>
    </p:spTree>
  </p:cSld>
  <p:clrMapOvr>
    <a:masterClrMapping/>
  </p:clrMapOvr>
</p:notes>
</file>

<file path=ppt/notesSlides/notesSlide3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started a brand new company with zero employees, as an experiment. It did $100,000 in 60 days. (Gabriel to confirm: this line, from the 24 Sep webinar.)</a:t>
            </a:r>
          </a:p>
        </p:txBody>
      </p:sp>
      <p:sp>
        <p:nvSpPr>
          <p:cNvPr id="4" name="Slide Number Placeholder 3"/>
          <p:cNvSpPr>
            <a:spLocks noGrp="1"/>
          </p:cNvSpPr>
          <p:nvPr>
            <p:ph type="sldNum" idx="5" sz="quarter"/>
          </p:nvPr>
        </p:nvSpPr>
        <p:spPr/>
      </p:sp>
    </p:spTree>
  </p:cSld>
  <p:clrMapOvr>
    <a:masterClrMapping/>
  </p:clrMapOvr>
</p:notes>
</file>

<file path=ppt/notesSlides/notesSlide3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Anyone can rent agents. What made the difference was the brain, and knowing what each agent should do.</a:t>
            </a:r>
          </a:p>
        </p:txBody>
      </p:sp>
      <p:sp>
        <p:nvSpPr>
          <p:cNvPr id="4" name="Slide Number Placeholder 3"/>
          <p:cNvSpPr>
            <a:spLocks noGrp="1"/>
          </p:cNvSpPr>
          <p:nvPr>
            <p:ph type="sldNum" idx="5" sz="quarter"/>
          </p:nvPr>
        </p:nvSpPr>
        <p:spPr/>
      </p:sp>
    </p:spTree>
  </p:cSld>
  <p:clrMapOvr>
    <a:masterClrMapping/>
  </p:clrMapOvr>
</p:notes>
</file>

<file path=ppt/notesSlides/notesSlide3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 at your own map from today. Every pink post-it is a gap. A job that falls on you, or on nobody.</a:t>
            </a:r>
          </a:p>
        </p:txBody>
      </p:sp>
      <p:sp>
        <p:nvSpPr>
          <p:cNvPr id="4" name="Slide Number Placeholder 3"/>
          <p:cNvSpPr>
            <a:spLocks noGrp="1"/>
          </p:cNvSpPr>
          <p:nvPr>
            <p:ph type="sldNum" idx="5" sz="quarter"/>
          </p:nvPr>
        </p:nvSpPr>
        <p:spPr/>
      </p:sp>
    </p:spTree>
  </p:cSld>
  <p:clrMapOvr>
    <a:masterClrMapping/>
  </p:clrMapOvr>
</p:notes>
</file>

<file path=ppt/notesSlides/notesSlide3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gap is a job. Each job can be an AI employee. The question is who builds them, in what order.</a:t>
            </a:r>
          </a:p>
        </p:txBody>
      </p:sp>
      <p:sp>
        <p:nvSpPr>
          <p:cNvPr id="4" name="Slide Number Placeholder 3"/>
          <p:cNvSpPr>
            <a:spLocks noGrp="1"/>
          </p:cNvSpPr>
          <p:nvPr>
            <p:ph type="sldNum" idx="5" sz="quarter"/>
          </p:nvPr>
        </p:nvSpPr>
        <p:spPr/>
      </p:sp>
    </p:spTree>
  </p:cSld>
  <p:clrMapOvr>
    <a:masterClrMapping/>
  </p:clrMapOvr>
</p:notes>
</file>

<file path=ppt/notesSlides/notesSlide3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we do one to one. First, Marc and I sit down with you and map every gap, in the order that pays back first.</a:t>
            </a:r>
          </a:p>
        </p:txBody>
      </p:sp>
      <p:sp>
        <p:nvSpPr>
          <p:cNvPr id="4" name="Slide Number Placeholder 3"/>
          <p:cNvSpPr>
            <a:spLocks noGrp="1"/>
          </p:cNvSpPr>
          <p:nvPr>
            <p:ph type="sldNum" idx="5" sz="quarter"/>
          </p:nvPr>
        </p:nvSpPr>
        <p:spPr/>
      </p:sp>
    </p:spTree>
  </p:cSld>
  <p:clrMapOvr>
    <a:masterClrMapping/>
  </p:clrMapOvr>
</p:notes>
</file>

<file path=ppt/notesSlides/notesSlide3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we set up your Company Brain, so your whole team and every agent reads the same map.</a:t>
            </a:r>
          </a:p>
        </p:txBody>
      </p:sp>
      <p:sp>
        <p:nvSpPr>
          <p:cNvPr id="4" name="Slide Number Placeholder 3"/>
          <p:cNvSpPr>
            <a:spLocks noGrp="1"/>
          </p:cNvSpPr>
          <p:nvPr>
            <p:ph type="sldNum" idx="5" sz="quarter"/>
          </p:nvPr>
        </p:nvSpPr>
        <p:spPr/>
      </p:sp>
    </p:spTree>
  </p:cSld>
  <p:clrMapOvr>
    <a:masterClrMapping/>
  </p:clrMapOvr>
</p:notes>
</file>

<file path=ppt/notesSlides/notesSlide3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we build the AI employees that fill your gaps. Customised to your business. You cannot buy this online.</a:t>
            </a:r>
          </a:p>
        </p:txBody>
      </p:sp>
      <p:sp>
        <p:nvSpPr>
          <p:cNvPr id="4" name="Slide Number Placeholder 3"/>
          <p:cNvSpPr>
            <a:spLocks noGrp="1"/>
          </p:cNvSpPr>
          <p:nvPr>
            <p:ph type="sldNum" idx="5" sz="quarter"/>
          </p:nvPr>
        </p:nvSpPr>
        <p:spPr/>
      </p:sp>
    </p:spTree>
  </p:cSld>
  <p:clrMapOvr>
    <a:masterClrMapping/>
  </p:clrMapOvr>
</p:notes>
</file>

<file path=ppt/notesSlides/notesSlide3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your Company Brain, set up for your team. One brain everyone reads. A done-for-you brain setup easily sells for S$5,000.</a:t>
            </a:r>
          </a:p>
        </p:txBody>
      </p:sp>
      <p:sp>
        <p:nvSpPr>
          <p:cNvPr id="4" name="Slide Number Placeholder 3"/>
          <p:cNvSpPr>
            <a:spLocks noGrp="1"/>
          </p:cNvSpPr>
          <p:nvPr>
            <p:ph type="sldNum" idx="5" sz="quarter"/>
          </p:nvPr>
        </p:nvSpPr>
        <p:spPr/>
      </p:sp>
    </p:spTree>
  </p:cSld>
  <p:clrMapOvr>
    <a:masterClrMapping/>
  </p:clrMapOvr>
</p:notes>
</file>

<file path=ppt/notesSlides/notesSlide3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Marc and I map your business with you: which AI employee, for which gap, in what order. A systems coach charges S$10,000 for that.</a:t>
            </a:r>
          </a:p>
        </p:txBody>
      </p:sp>
      <p:sp>
        <p:nvSpPr>
          <p:cNvPr id="4" name="Slide Number Placeholder 3"/>
          <p:cNvSpPr>
            <a:spLocks noGrp="1"/>
          </p:cNvSpPr>
          <p:nvPr>
            <p:ph type="sldNum" idx="5" sz="quarter"/>
          </p:nvPr>
        </p:nvSpPr>
        <p:spPr/>
      </p:sp>
    </p:spTree>
  </p:cSld>
  <p:clrMapOvr>
    <a:masterClrMapping/>
  </p:clrMapOvr>
</p:notes>
</file>

<file path=ppt/notesSlides/notesSlide3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Third, we build custom AI employees for your gaps, on your brain. Agencies charge S$5,000 to S$10,000 per agent. Three of them, S$30,000. Built to your map, not off a shelf.</a:t>
            </a:r>
          </a:p>
        </p:txBody>
      </p:sp>
      <p:sp>
        <p:nvSpPr>
          <p:cNvPr id="4" name="Slide Number Placeholder 3"/>
          <p:cNvSpPr>
            <a:spLocks noGrp="1"/>
          </p:cNvSpPr>
          <p:nvPr>
            <p:ph type="sldNum" idx="5" sz="quarter"/>
          </p:nvPr>
        </p:nvSpPr>
        <p:spPr/>
      </p:sp>
    </p:spTree>
  </p:cSld>
  <p:clrMapOvr>
    <a:masterClrMapping/>
  </p:clrMapOvr>
</p:notes>
</file>

<file path=ppt/notesSlides/notesSlide3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once again: Company Brain, S$5,000. Your gap map, S$10,000. Custom AI employees, S$30,000. Total value, S$45,000.</a:t>
            </a:r>
          </a:p>
        </p:txBody>
      </p:sp>
      <p:sp>
        <p:nvSpPr>
          <p:cNvPr id="4" name="Slide Number Placeholder 3"/>
          <p:cNvSpPr>
            <a:spLocks noGrp="1"/>
          </p:cNvSpPr>
          <p:nvPr>
            <p:ph type="sldNum" idx="5" sz="quarter"/>
          </p:nvPr>
        </p:nvSpPr>
        <p:spPr/>
      </p:sp>
    </p:spTree>
  </p:cSld>
  <p:clrMapOvr>
    <a:masterClrMapping/>
  </p:clrMapOvr>
</p:notes>
</file>

<file path=ppt/notesSlides/notesSlide3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Obviously I'm not going to charge you that. But if it gave you back 10, 20 hours a week, every week, would it be worth it?</a:t>
            </a:r>
          </a:p>
        </p:txBody>
      </p:sp>
      <p:sp>
        <p:nvSpPr>
          <p:cNvPr id="4" name="Slide Number Placeholder 3"/>
          <p:cNvSpPr>
            <a:spLocks noGrp="1"/>
          </p:cNvSpPr>
          <p:nvPr>
            <p:ph type="sldNum" idx="5" sz="quarter"/>
          </p:nvPr>
        </p:nvSpPr>
        <p:spPr/>
      </p:sp>
    </p:spTree>
  </p:cSld>
  <p:clrMapOvr>
    <a:masterClrMapping/>
  </p:clrMapOvr>
</p:notes>
</file>

<file path=ppt/notesSlides/notesSlide3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S$20k: we map it, you install your own agents. S$30k: we build custom AI employees for your gaps. Most of you will want this one. S$100k: everything, plus we train your whole team. Every build is customised, so we set the plan with you at the table.</a:t>
            </a:r>
          </a:p>
          <a:p>
            <a:r>
              <a:t>Gabriel to confirm: any guarantee for these tiers; none is stated.</a:t>
            </a:r>
          </a:p>
        </p:txBody>
      </p:sp>
      <p:sp>
        <p:nvSpPr>
          <p:cNvPr id="4" name="Slide Number Placeholder 3"/>
          <p:cNvSpPr>
            <a:spLocks noGrp="1"/>
          </p:cNvSpPr>
          <p:nvPr>
            <p:ph type="sldNum" idx="5" sz="quarter"/>
          </p:nvPr>
        </p:nvSpPr>
        <p:spPr/>
      </p:sp>
    </p:spTree>
  </p:cSld>
  <p:clrMapOvr>
    <a:masterClrMapping/>
  </p:clrMapOvr>
</p:notes>
</file>

<file path=ppt/notesSlides/notesSlide3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can do this alone. You learned how in these two days. Or we do it with you, in the right order, and you skip the guessing. A forward-deployed engineer in Singapore costs $11,000 a month.</a:t>
            </a:r>
          </a:p>
        </p:txBody>
      </p:sp>
      <p:sp>
        <p:nvSpPr>
          <p:cNvPr id="4" name="Slide Number Placeholder 3"/>
          <p:cNvSpPr>
            <a:spLocks noGrp="1"/>
          </p:cNvSpPr>
          <p:nvPr>
            <p:ph type="sldNum" idx="5" sz="quarter"/>
          </p:nvPr>
        </p:nvSpPr>
        <p:spPr/>
      </p:sp>
    </p:spTree>
  </p:cSld>
  <p:clrMapOvr>
    <a:masterClrMapping/>
  </p:clrMapOvr>
</p:notes>
</file>

<file path=ppt/notesSlides/notesSlide3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don't sell it to you from here. Come speak to us. Bring your map. We'll tell you what we'd build first, and which way in fits you.</a:t>
            </a:r>
          </a:p>
        </p:txBody>
      </p:sp>
      <p:sp>
        <p:nvSpPr>
          <p:cNvPr id="4" name="Slide Number Placeholder 3"/>
          <p:cNvSpPr>
            <a:spLocks noGrp="1"/>
          </p:cNvSpPr>
          <p:nvPr>
            <p:ph type="sldNum" idx="5" sz="quarter"/>
          </p:nvPr>
        </p:nvSpPr>
        <p:spPr/>
      </p:sp>
    </p:spTree>
  </p:cSld>
  <p:clrMapOvr>
    <a:masterClrMapping/>
  </p:clrMapOvr>
</p:notes>
</file>

<file path=ppt/notesSlides/notesSlide3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Interested owners come to the table now. Marc and Ryan are there.</a:t>
            </a:r>
          </a:p>
        </p:txBody>
      </p:sp>
      <p:sp>
        <p:nvSpPr>
          <p:cNvPr id="4" name="Slide Number Placeholder 3"/>
          <p:cNvSpPr>
            <a:spLocks noGrp="1"/>
          </p:cNvSpPr>
          <p:nvPr>
            <p:ph type="sldNum" idx="5" sz="quarter"/>
          </p:nvPr>
        </p:nvSpPr>
        <p:spPr/>
      </p:sp>
    </p:spTree>
  </p:cSld>
  <p:clrMapOvr>
    <a:masterClrMapping/>
  </p:clrMapOvr>
</p:notes>
</file>

<file path=ppt/notesSlides/notesSlide3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Bring the map you made today. The pink gaps are where we start.</a:t>
            </a:r>
          </a:p>
        </p:txBody>
      </p:sp>
      <p:sp>
        <p:nvSpPr>
          <p:cNvPr id="4" name="Slide Number Placeholder 3"/>
          <p:cNvSpPr>
            <a:spLocks noGrp="1"/>
          </p:cNvSpPr>
          <p:nvPr>
            <p:ph type="sldNum" idx="5" sz="quarter"/>
          </p:nvPr>
        </p:nvSpPr>
        <p:spPr/>
      </p:sp>
    </p:spTree>
  </p:cSld>
  <p:clrMapOvr>
    <a:masterClrMapping/>
  </p:clrMapOvr>
</p:notes>
</file>

<file path=ppt/notesSlides/notesSlide3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bring your map to the table.</a:t>
            </a:r>
          </a:p>
        </p:txBody>
      </p:sp>
      <p:sp>
        <p:nvSpPr>
          <p:cNvPr id="4" name="Slide Number Placeholder 3"/>
          <p:cNvSpPr>
            <a:spLocks noGrp="1"/>
          </p:cNvSpPr>
          <p:nvPr>
            <p:ph type="sldNum" idx="5" sz="quarter"/>
          </p:nvPr>
        </p:nvSpPr>
        <p:spPr/>
      </p:sp>
    </p:spTree>
  </p:cSld>
  <p:clrMapOvr>
    <a:masterClrMapping/>
  </p:clrMapOvr>
</p:notes>
</file>

<file path=ppt/notesSlides/notesSlide3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we look at it with you and find the biggest gaps.</a:t>
            </a:r>
          </a:p>
        </p:txBody>
      </p:sp>
      <p:sp>
        <p:nvSpPr>
          <p:cNvPr id="4" name="Slide Number Placeholder 3"/>
          <p:cNvSpPr>
            <a:spLocks noGrp="1"/>
          </p:cNvSpPr>
          <p:nvPr>
            <p:ph type="sldNum" idx="5" sz="quarter"/>
          </p:nvPr>
        </p:nvSpPr>
        <p:spPr/>
      </p:sp>
    </p:spTree>
  </p:cSld>
  <p:clrMapOvr>
    <a:masterClrMapping/>
  </p:clrMapOvr>
</p:notes>
</file>

<file path=ppt/notesSlides/notesSlide3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you pick your way in. The Map, Map + Build, or Transformation.</a:t>
            </a:r>
          </a:p>
        </p:txBody>
      </p:sp>
      <p:sp>
        <p:nvSpPr>
          <p:cNvPr id="4" name="Slide Number Placeholder 3"/>
          <p:cNvSpPr>
            <a:spLocks noGrp="1"/>
          </p:cNvSpPr>
          <p:nvPr>
            <p:ph type="sldNum" idx="5" sz="quarter"/>
          </p:nvPr>
        </p:nvSpPr>
        <p:spPr/>
      </p:sp>
    </p:spTree>
  </p:cSld>
  <p:clrMapOvr>
    <a:masterClrMapping/>
  </p:clrMapOvr>
</p:notes>
</file>

<file path=ppt/notesSlides/notesSlide3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four: pay and start right away. (Deposit option: Gabriel to confirm.)</a:t>
            </a:r>
          </a:p>
        </p:txBody>
      </p:sp>
      <p:sp>
        <p:nvSpPr>
          <p:cNvPr id="4" name="Slide Number Placeholder 3"/>
          <p:cNvSpPr>
            <a:spLocks noGrp="1"/>
          </p:cNvSpPr>
          <p:nvPr>
            <p:ph type="sldNum" idx="5" sz="quarter"/>
          </p:nvPr>
        </p:nvSpPr>
        <p:spPr/>
      </p:sp>
    </p:spTree>
  </p:cSld>
  <p:clrMapOvr>
    <a:masterClrMapping/>
  </p:clrMapOvr>
</p:notes>
</file>

<file path=ppt/notesSlides/notesSlide3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can pay in full at the table and we start right away. Card through the Two Hour CEO Stripe link, or PayNow. [PAYMENT LINK / PAYNOW: Gabriel to confirm]. No link on the slide.</a:t>
            </a:r>
          </a:p>
        </p:txBody>
      </p:sp>
      <p:sp>
        <p:nvSpPr>
          <p:cNvPr id="4" name="Slide Number Placeholder 3"/>
          <p:cNvSpPr>
            <a:spLocks noGrp="1"/>
          </p:cNvSpPr>
          <p:nvPr>
            <p:ph type="sldNum" idx="5" sz="quarter"/>
          </p:nvPr>
        </p:nvSpPr>
        <p:spPr/>
      </p:sp>
    </p:spTree>
  </p:cSld>
  <p:clrMapOvr>
    <a:masterClrMapping/>
  </p:clrMapOvr>
</p:notes>
</file>

<file path=ppt/notesSlides/notesSlide3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Thank you for two days. You came in renting. You leave owning the map. Come speak to 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5.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6.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7.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8.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30.png"/><Relationship Id="rId6" Type="http://schemas.openxmlformats.org/officeDocument/2006/relationships/image" Target="../media/image40.png"/><Relationship Id="rId7"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1.png"/><Relationship Id="rId4" Type="http://schemas.openxmlformats.org/officeDocument/2006/relationships/image" Target="../media/image12.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5.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6.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7.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8.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9.png"/><Relationship Id="rId4"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0.png"/><Relationship Id="rId4"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2.png"/><Relationship Id="rId4"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1.png"/><Relationship Id="rId4"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3.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7"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5.png"/><Relationship Id="rId4"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6.png"/><Relationship Id="rId4"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7.png"/><Relationship Id="rId4"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8.png"/><Relationship Id="rId4"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9.png"/><Relationship Id="rId4"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0.png"/><Relationship Id="rId4"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1.png"/><Relationship Id="rId4"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 Id="rId3"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3.png"/><Relationship Id="rId4"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4.png"/><Relationship Id="rId4"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5.png"/><Relationship Id="rId4"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6.png"/><Relationship Id="rId4"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7.png"/><Relationship Id="rId4"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8.png"/><Relationship Id="rId4"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9.png"/><Relationship Id="rId4"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0.png"/><Relationship Id="rId4"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1.png"/><Relationship Id="rId4"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2.png"/><Relationship Id="rId4"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3.png"/><Relationship Id="rId4"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4.png"/><Relationship Id="rId4"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5.png"/><Relationship Id="rId4"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6.png"/><Relationship Id="rId4"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7.png"/><Relationship Id="rId4" Type="http://schemas.openxmlformats.org/officeDocument/2006/relationships/notesSlide" Target="../notesSlides/notesSlide20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9.png"/><Relationship Id="rId4"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 Id="rId3"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78.png"/><Relationship Id="rId4"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2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9.png"/><Relationship Id="rId4"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2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3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8.png"/><Relationship Id="rId4"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9.png"/><Relationship Id="rId4" Type="http://schemas.openxmlformats.org/officeDocument/2006/relationships/notesSlide" Target="../notesSlides/notesSlide24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png"/><Relationship Id="rId3"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4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26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6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0.png"/><Relationship Id="rId4"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notesSlide" Target="../notesSlides/notesSlide27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notesSlide" Target="../notesSlides/notesSlide27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7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7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78.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79.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0.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4.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8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8.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89.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0.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9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 Id="rId3" Type="http://schemas.openxmlformats.org/officeDocument/2006/relationships/notesSlide" Target="../notesSlides/notesSlide29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5.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6.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98.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2.png"/><Relationship Id="rId4" Type="http://schemas.openxmlformats.org/officeDocument/2006/relationships/notesSlide" Target="../notesSlides/notesSlide299.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300.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0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0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03.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04.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05.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0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0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08.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59.png"/><Relationship Id="rId4" Type="http://schemas.openxmlformats.org/officeDocument/2006/relationships/notesSlide" Target="../notesSlides/notesSlide30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3.png"/><Relationship Id="rId4" Type="http://schemas.openxmlformats.org/officeDocument/2006/relationships/notesSlide" Target="../notesSlides/notesSlide310.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 Id="rId3" Type="http://schemas.openxmlformats.org/officeDocument/2006/relationships/notesSlide" Target="../notesSlides/notesSlide31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1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4.jpg"/><Relationship Id="rId4" Type="http://schemas.openxmlformats.org/officeDocument/2006/relationships/notesSlide" Target="../notesSlides/notesSlide31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14.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15.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16.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1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18.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19.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20.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png"/><Relationship Id="rId3" Type="http://schemas.openxmlformats.org/officeDocument/2006/relationships/notesSlide" Target="../notesSlides/notesSlide32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2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323.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324.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325.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26.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84.jpg"/><Relationship Id="rId4" Type="http://schemas.openxmlformats.org/officeDocument/2006/relationships/notesSlide" Target="../notesSlides/notesSlide32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28.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29.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30.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3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33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9.png"/><Relationship Id="rId3" Type="http://schemas.openxmlformats.org/officeDocument/2006/relationships/notesSlide" Target="../notesSlides/notesSlide33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3657600"/>
            <a:ext cx="6035040" cy="274320"/>
          </a:xfrm>
          <a:prstGeom prst="rect">
            <a:avLst/>
          </a:prstGeom>
          <a:noFill/>
        </p:spPr>
        <p:txBody>
          <a:bodyPr wrap="square" lIns="0" rIns="0" tIns="0" bIns="0" anchor="t">
            <a:spAutoFit/>
          </a:bodyPr>
          <a:lstStyle/>
          <a:p>
            <a:pPr algn="l"/>
            <a:r>
              <a:rPr sz="1350" b="0" spc="200">
                <a:solidFill>
                  <a:srgbClr val="808080"/>
                </a:solidFill>
                <a:latin typeface="Inter Tight"/>
              </a:rPr>
              <a:t>AI SUPERBRAIN INTENSIVE · DAY 1</a:t>
            </a:r>
          </a:p>
        </p:txBody>
      </p:sp>
      <p:sp>
        <p:nvSpPr>
          <p:cNvPr id="4" name="TextBox 3"/>
          <p:cNvSpPr txBox="1"/>
          <p:nvPr/>
        </p:nvSpPr>
        <p:spPr>
          <a:xfrm>
            <a:off x="886968" y="4023360"/>
            <a:ext cx="6309360" cy="1737360"/>
          </a:xfrm>
          <a:prstGeom prst="rect">
            <a:avLst/>
          </a:prstGeom>
          <a:noFill/>
        </p:spPr>
        <p:txBody>
          <a:bodyPr wrap="square" lIns="0" rIns="0" tIns="0" bIns="0" anchor="t">
            <a:spAutoFit/>
          </a:bodyPr>
          <a:lstStyle/>
          <a:p>
            <a:pPr algn="l">
              <a:lnSpc>
                <a:spcPct val="95000"/>
              </a:lnSpc>
            </a:pPr>
            <a:r>
              <a:rPr sz="6600" b="0">
                <a:solidFill>
                  <a:srgbClr val="F4F4F4"/>
                </a:solidFill>
                <a:latin typeface="Inter Tight"/>
              </a:rPr>
              <a:t>Own the map</a:t>
            </a:r>
          </a:p>
          <a:p>
            <a:pPr algn="l">
              <a:lnSpc>
                <a:spcPct val="95000"/>
              </a:lnSpc>
            </a:pPr>
            <a:r>
              <a:rPr sz="6600" b="0">
                <a:solidFill>
                  <a:srgbClr val="F4F4F4"/>
                </a:solidFill>
                <a:latin typeface="Inter Tight"/>
              </a:rPr>
              <a:t>of your business.</a:t>
            </a:r>
          </a:p>
        </p:txBody>
      </p:sp>
      <p:sp>
        <p:nvSpPr>
          <p:cNvPr id="5" name="TextBox 4"/>
          <p:cNvSpPr txBox="1"/>
          <p:nvPr/>
        </p:nvSpPr>
        <p:spPr>
          <a:xfrm>
            <a:off x="886968" y="6007608"/>
            <a:ext cx="7315200" cy="274320"/>
          </a:xfrm>
          <a:prstGeom prst="rect">
            <a:avLst/>
          </a:prstGeom>
          <a:noFill/>
        </p:spPr>
        <p:txBody>
          <a:bodyPr wrap="square" lIns="0" rIns="0" tIns="0" bIns="0" anchor="t">
            <a:spAutoFit/>
          </a:bodyPr>
          <a:lstStyle/>
          <a:p>
            <a:pPr algn="l"/>
            <a:r>
              <a:rPr sz="1500" b="0" spc="150">
                <a:solidFill>
                  <a:srgbClr val="808080"/>
                </a:solidFill>
                <a:latin typeface="Inter Tight"/>
              </a:rPr>
              <a:t>GABRIEL JUDAH AND MARC CHAN · 20 OCTOBER 2026 · SINGAPORE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01</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The map.</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Why you should own your AI, not rent it.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Big AI companies</a:t>
            </a:r>
          </a:p>
          <a:p>
            <a:pPr algn="l">
              <a:lnSpc>
                <a:spcPct val="95000"/>
              </a:lnSpc>
            </a:pPr>
            <a:r>
              <a:rPr sz="6000" b="0">
                <a:solidFill>
                  <a:srgbClr val="F4F4F4"/>
                </a:solidFill>
                <a:latin typeface="Inter Tight"/>
              </a:rPr>
              <a:t>rent you tools.</a:t>
            </a:r>
          </a:p>
          <a:p>
            <a:pPr algn="l">
              <a:lnSpc>
                <a:spcPct val="95000"/>
              </a:lnSpc>
            </a:pPr>
            <a:r>
              <a:rPr sz="6000" b="0">
                <a:solidFill>
                  <a:srgbClr val="F4F4F4"/>
                </a:solidFill>
                <a:latin typeface="Inter Tight"/>
              </a:rPr>
              <a:t>Nobody gives you the map.</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ENEMY</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KINDS OF BUSINESS OWNER</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Renter or owner?</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THE RENTER</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Pays monthly, forever</a:t>
            </a:r>
          </a:p>
          <a:p>
            <a:pPr algn="l">
              <a:lnSpc>
                <a:spcPct val="135000"/>
              </a:lnSpc>
            </a:pPr>
            <a:r>
              <a:rPr sz="2000" b="0">
                <a:solidFill>
                  <a:srgbClr val="9A9A9A"/>
                </a:solidFill>
                <a:latin typeface="Inter Tight"/>
              </a:rPr>
              <a:t>Stuck with one company's AI</a:t>
            </a:r>
          </a:p>
          <a:p>
            <a:pPr algn="l">
              <a:lnSpc>
                <a:spcPct val="135000"/>
              </a:lnSpc>
            </a:pPr>
            <a:r>
              <a:rPr sz="2000" b="0">
                <a:solidFill>
                  <a:srgbClr val="9A9A9A"/>
                </a:solidFill>
                <a:latin typeface="Inter Tight"/>
              </a:rPr>
              <a:t>Know-how lives in their app</a:t>
            </a:r>
          </a:p>
          <a:p>
            <a:pPr algn="l">
              <a:lnSpc>
                <a:spcPct val="135000"/>
              </a:lnSpc>
            </a:pPr>
            <a:r>
              <a:rPr sz="2000" b="0">
                <a:solidFill>
                  <a:srgbClr val="9A9A9A"/>
                </a:solidFill>
                <a:latin typeface="Inter Tight"/>
              </a:rPr>
              <a:t>Leaves, and starts from zero</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THE OWNER</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Owns the brain folder</a:t>
            </a:r>
          </a:p>
          <a:p>
            <a:pPr algn="l">
              <a:lnSpc>
                <a:spcPct val="135000"/>
              </a:lnSpc>
            </a:pPr>
            <a:r>
              <a:rPr sz="2000" b="0">
                <a:solidFill>
                  <a:srgbClr val="F2F2F2"/>
                </a:solidFill>
                <a:latin typeface="Inter Tight"/>
              </a:rPr>
              <a:t>Swaps in any AI</a:t>
            </a:r>
          </a:p>
          <a:p>
            <a:pPr algn="l">
              <a:lnSpc>
                <a:spcPct val="135000"/>
              </a:lnSpc>
            </a:pPr>
            <a:r>
              <a:rPr sz="2000" b="0">
                <a:solidFill>
                  <a:srgbClr val="F2F2F2"/>
                </a:solidFill>
                <a:latin typeface="Inter Tight"/>
              </a:rPr>
              <a:t>Know-how in plain files you keep</a:t>
            </a:r>
          </a:p>
          <a:p>
            <a:pPr algn="l">
              <a:lnSpc>
                <a:spcPct val="135000"/>
              </a:lnSpc>
            </a:pPr>
            <a:r>
              <a:rPr sz="2000" b="0">
                <a:solidFill>
                  <a:srgbClr val="F2F2F2"/>
                </a:solidFill>
                <a:latin typeface="Inter Tight"/>
              </a:rPr>
              <a:t>Gets smarter every week</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WHY TODAY</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Create your map now.</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Not next quarter. In this room, today.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BY THE END OF TODAY</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What you walk out with.</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brain</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your business, in one folder</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chief of staff</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Hermes, your first AI employee</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CLOSE, run once</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Capture, Link, Organise, Signal, Execute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Two jobs done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real work, off your plate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BY THE END OF TODAY</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What you walk out with.</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brain</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your business, in one folder</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chief of staff</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Hermes, your first AI employee</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CLOSE, run once</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Capture, Link, Organise, Signal, Execute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Two jobs done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real work, off your plate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BY THE END OF TODAY</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What you walk out with.</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brain</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your business, in one folder</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chief of staff</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Hermes, your first AI employee</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CLOSE, run once</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Capture, Link, Organise, Signal, Execute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Two jobs done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real work, off your plate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BY THE END OF TODAY</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What you walk out with.</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brain</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your business, in one folder</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chief of staff</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Hermes, your first AI employee</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CLOSE, run once</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Capture, Link, Organise, Signal, Execute</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Two jobs done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real work, off your plate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MODEL-AGNOSTIC: WORKS WITH ANY AI</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The engine changes.</a:t>
            </a:r>
          </a:p>
          <a:p>
            <a:pPr algn="l">
              <a:lnSpc>
                <a:spcPct val="95000"/>
              </a:lnSpc>
            </a:pPr>
            <a:r>
              <a:rPr sz="5800" b="0">
                <a:solidFill>
                  <a:srgbClr val="F2F2F2"/>
                </a:solidFill>
                <a:latin typeface="Inter Tight"/>
              </a:rPr>
              <a:t>You keep the car.</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The AI model is the engine. Your brain, rules and skills are the car.</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BRAIN STAYS YOURS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Swap in the best one each month.</a:t>
            </a:r>
          </a:p>
        </p:txBody>
      </p:sp>
      <p:pic>
        <p:nvPicPr>
          <p:cNvPr id="5" name="Picture 4" descr="217ceeafee2014403a0c61d9ad8e0add.png"/>
          <p:cNvPicPr>
            <a:picLocks noChangeAspect="1"/>
          </p:cNvPicPr>
          <p:nvPr/>
        </p:nvPicPr>
        <p:blipFill>
          <a:blip r:embed="rId3"/>
          <a:stretch>
            <a:fillRect/>
          </a:stretch>
        </p:blipFill>
        <p:spPr>
          <a:xfrm>
            <a:off x="2029968" y="3017520"/>
            <a:ext cx="1188720" cy="1188720"/>
          </a:xfrm>
          <a:prstGeom prst="rect">
            <a:avLst/>
          </a:prstGeom>
        </p:spPr>
      </p:pic>
      <p:sp>
        <p:nvSpPr>
          <p:cNvPr id="6" name="TextBox 5"/>
          <p:cNvSpPr txBox="1"/>
          <p:nvPr/>
        </p:nvSpPr>
        <p:spPr>
          <a:xfrm>
            <a:off x="886968" y="4343400"/>
            <a:ext cx="3474720" cy="365760"/>
          </a:xfrm>
          <a:prstGeom prst="rect">
            <a:avLst/>
          </a:prstGeom>
          <a:noFill/>
        </p:spPr>
        <p:txBody>
          <a:bodyPr wrap="square" lIns="0" rIns="0" tIns="0" bIns="0" anchor="t">
            <a:spAutoFit/>
          </a:bodyPr>
          <a:lstStyle/>
          <a:p>
            <a:pPr algn="ctr"/>
            <a:r>
              <a:rPr sz="1600" b="0">
                <a:solidFill>
                  <a:srgbClr val="9A9A9A"/>
                </a:solidFill>
                <a:latin typeface="Inter Tight"/>
              </a:rPr>
              <a:t>Claude</a:t>
            </a:r>
          </a:p>
        </p:txBody>
      </p:sp>
      <p:pic>
        <p:nvPicPr>
          <p:cNvPr id="7" name="Picture 6" descr="2087f3f4123791bb7897b6d65fb612e1.png"/>
          <p:cNvPicPr>
            <a:picLocks noChangeAspect="1"/>
          </p:cNvPicPr>
          <p:nvPr/>
        </p:nvPicPr>
        <p:blipFill>
          <a:blip r:embed="rId4"/>
          <a:stretch>
            <a:fillRect/>
          </a:stretch>
        </p:blipFill>
        <p:spPr>
          <a:xfrm>
            <a:off x="5504688" y="3017520"/>
            <a:ext cx="1188720" cy="1188720"/>
          </a:xfrm>
          <a:prstGeom prst="rect">
            <a:avLst/>
          </a:prstGeom>
        </p:spPr>
      </p:pic>
      <p:sp>
        <p:nvSpPr>
          <p:cNvPr id="8" name="TextBox 7"/>
          <p:cNvSpPr txBox="1"/>
          <p:nvPr/>
        </p:nvSpPr>
        <p:spPr>
          <a:xfrm>
            <a:off x="4361688" y="4343400"/>
            <a:ext cx="3474720" cy="365760"/>
          </a:xfrm>
          <a:prstGeom prst="rect">
            <a:avLst/>
          </a:prstGeom>
          <a:noFill/>
        </p:spPr>
        <p:txBody>
          <a:bodyPr wrap="square" lIns="0" rIns="0" tIns="0" bIns="0" anchor="t">
            <a:spAutoFit/>
          </a:bodyPr>
          <a:lstStyle/>
          <a:p>
            <a:pPr algn="ctr"/>
            <a:r>
              <a:rPr sz="1600" b="0">
                <a:solidFill>
                  <a:srgbClr val="9A9A9A"/>
                </a:solidFill>
                <a:latin typeface="Inter Tight"/>
              </a:rPr>
              <a:t>OpenAI</a:t>
            </a:r>
          </a:p>
        </p:txBody>
      </p:sp>
      <p:pic>
        <p:nvPicPr>
          <p:cNvPr id="9" name="Picture 8" descr="dbf44041ff3ad6d2d96c770819aa3027.png"/>
          <p:cNvPicPr>
            <a:picLocks noChangeAspect="1"/>
          </p:cNvPicPr>
          <p:nvPr/>
        </p:nvPicPr>
        <p:blipFill>
          <a:blip r:embed="rId5"/>
          <a:stretch>
            <a:fillRect/>
          </a:stretch>
        </p:blipFill>
        <p:spPr>
          <a:xfrm>
            <a:off x="8979408" y="3017520"/>
            <a:ext cx="1188720" cy="1188720"/>
          </a:xfrm>
          <a:prstGeom prst="rect">
            <a:avLst/>
          </a:prstGeom>
        </p:spPr>
      </p:pic>
      <p:sp>
        <p:nvSpPr>
          <p:cNvPr id="10" name="TextBox 9"/>
          <p:cNvSpPr txBox="1"/>
          <p:nvPr/>
        </p:nvSpPr>
        <p:spPr>
          <a:xfrm>
            <a:off x="7836408" y="4343400"/>
            <a:ext cx="3474720" cy="365760"/>
          </a:xfrm>
          <a:prstGeom prst="rect">
            <a:avLst/>
          </a:prstGeom>
          <a:noFill/>
        </p:spPr>
        <p:txBody>
          <a:bodyPr wrap="square" lIns="0" rIns="0" tIns="0" bIns="0" anchor="t">
            <a:spAutoFit/>
          </a:bodyPr>
          <a:lstStyle/>
          <a:p>
            <a:pPr algn="ctr"/>
            <a:r>
              <a:rPr sz="1600" b="0">
                <a:solidFill>
                  <a:srgbClr val="9A9A9A"/>
                </a:solidFill>
                <a:latin typeface="Inter Tight"/>
              </a:rPr>
              <a:t>Google Gemini</a:t>
            </a:r>
          </a:p>
        </p:txBody>
      </p:sp>
      <p:sp>
        <p:nvSpPr>
          <p:cNvPr id="11" name="TextBox 10"/>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Every month we check which model is best, and swap it in.</a:t>
            </a:r>
          </a:p>
        </p:txBody>
      </p:sp>
      <p:sp>
        <p:nvSpPr>
          <p:cNvPr id="12" name="TextBox 11"/>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Today you build</a:t>
            </a:r>
          </a:p>
          <a:p>
            <a:pPr algn="l">
              <a:lnSpc>
                <a:spcPct val="95000"/>
              </a:lnSpc>
            </a:pPr>
            <a:r>
              <a:rPr sz="6000" b="0">
                <a:solidFill>
                  <a:srgbClr val="F4F4F4"/>
                </a:solidFill>
                <a:latin typeface="Inter Tight"/>
              </a:rPr>
              <a:t>your map.</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LET'S BEGIN</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02</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Two devices,</a:t>
            </a:r>
          </a:p>
          <a:p>
            <a:pPr algn="l">
              <a:lnSpc>
                <a:spcPct val="95000"/>
              </a:lnSpc>
            </a:pPr>
            <a:r>
              <a:rPr sz="4000" b="0">
                <a:solidFill>
                  <a:srgbClr val="F2F2F2"/>
                </a:solidFill>
                <a:latin typeface="Inter Tight"/>
              </a:rPr>
              <a:t>one brain.</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
            </a:r>
          </a:p>
          <a:p>
            <a:pPr algn="l"/>
            <a:r>
              <a:rPr sz="2000" b="0">
                <a:solidFill>
                  <a:srgbClr val="9A9A9A"/>
                </a:solidFill>
                <a:latin typeface="Inter Tight"/>
              </a:rPr>
              <a:t>Why your agent never sleeps.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DEVICES, ONE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Start with your laptop.</a:t>
            </a:r>
          </a:p>
        </p:txBody>
      </p:sp>
      <p:sp>
        <p:nvSpPr>
          <p:cNvPr id="5" name="Rounded Rectangle 4"/>
          <p:cNvSpPr/>
          <p:nvPr/>
        </p:nvSpPr>
        <p:spPr>
          <a:xfrm>
            <a:off x="886968" y="2971800"/>
            <a:ext cx="2651760" cy="13258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3108960"/>
            <a:ext cx="2377440" cy="662940"/>
          </a:xfrm>
          <a:prstGeom prst="rect">
            <a:avLst/>
          </a:prstGeom>
          <a:noFill/>
        </p:spPr>
        <p:txBody>
          <a:bodyPr wrap="square" lIns="0" rIns="0" tIns="0" bIns="0" anchor="ctr">
            <a:spAutoFit/>
          </a:bodyPr>
          <a:lstStyle/>
          <a:p>
            <a:pPr algn="ctr"/>
            <a:r>
              <a:rPr sz="1800" b="0">
                <a:solidFill>
                  <a:srgbClr val="F4F4F4"/>
                </a:solidFill>
                <a:latin typeface="Inter Tight"/>
              </a:rPr>
              <a:t>Your laptop</a:t>
            </a:r>
          </a:p>
        </p:txBody>
      </p:sp>
      <p:sp>
        <p:nvSpPr>
          <p:cNvPr id="7" name="TextBox 6"/>
          <p:cNvSpPr txBox="1"/>
          <p:nvPr/>
        </p:nvSpPr>
        <p:spPr>
          <a:xfrm>
            <a:off x="1024127"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Claude Code · Obsidian · Hermes app</a:t>
            </a:r>
          </a:p>
        </p:txBody>
      </p:sp>
      <p:pic>
        <p:nvPicPr>
          <p:cNvPr id="8" name="Picture 7" descr="217ceeafee2014403a0c61d9ad8e0add.png"/>
          <p:cNvPicPr>
            <a:picLocks noChangeAspect="1"/>
          </p:cNvPicPr>
          <p:nvPr/>
        </p:nvPicPr>
        <p:blipFill>
          <a:blip r:embed="rId3"/>
          <a:stretch>
            <a:fillRect/>
          </a:stretch>
        </p:blipFill>
        <p:spPr>
          <a:xfrm>
            <a:off x="1600200" y="2244852"/>
            <a:ext cx="502920" cy="502920"/>
          </a:xfrm>
          <a:prstGeom prst="rect">
            <a:avLst/>
          </a:prstGeom>
        </p:spPr>
      </p:pic>
      <p:sp>
        <p:nvSpPr>
          <p:cNvPr id="9" name="TextBox 8"/>
          <p:cNvSpPr txBox="1"/>
          <p:nvPr/>
        </p:nvSpPr>
        <p:spPr>
          <a:xfrm>
            <a:off x="132588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pic>
        <p:nvPicPr>
          <p:cNvPr id="10" name="Picture 9" descr="a5e14c2cbbf9cfce4134217652be9978.png"/>
          <p:cNvPicPr>
            <a:picLocks noChangeAspect="1"/>
          </p:cNvPicPr>
          <p:nvPr/>
        </p:nvPicPr>
        <p:blipFill>
          <a:blip r:embed="rId4"/>
          <a:stretch>
            <a:fillRect/>
          </a:stretch>
        </p:blipFill>
        <p:spPr>
          <a:xfrm>
            <a:off x="2240280" y="2244852"/>
            <a:ext cx="502920" cy="502920"/>
          </a:xfrm>
          <a:prstGeom prst="rect">
            <a:avLst/>
          </a:prstGeom>
        </p:spPr>
      </p:pic>
      <p:sp>
        <p:nvSpPr>
          <p:cNvPr id="11" name="TextBox 10"/>
          <p:cNvSpPr txBox="1"/>
          <p:nvPr/>
        </p:nvSpPr>
        <p:spPr>
          <a:xfrm>
            <a:off x="196596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2" name="TextBox 11"/>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DEVICES, ONE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Add a rented server.</a:t>
            </a:r>
          </a:p>
        </p:txBody>
      </p:sp>
      <p:sp>
        <p:nvSpPr>
          <p:cNvPr id="5" name="Rounded Rectangle 4"/>
          <p:cNvSpPr/>
          <p:nvPr/>
        </p:nvSpPr>
        <p:spPr>
          <a:xfrm>
            <a:off x="8869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Your laptop</a:t>
            </a:r>
          </a:p>
        </p:txBody>
      </p:sp>
      <p:sp>
        <p:nvSpPr>
          <p:cNvPr id="7" name="TextBox 6"/>
          <p:cNvSpPr txBox="1"/>
          <p:nvPr/>
        </p:nvSpPr>
        <p:spPr>
          <a:xfrm>
            <a:off x="1024127"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Claude Code · Obsidian · Hermes app</a:t>
            </a:r>
          </a:p>
        </p:txBody>
      </p:sp>
      <p:pic>
        <p:nvPicPr>
          <p:cNvPr id="8" name="Picture 7" descr="217ceeafee2014403a0c61d9ad8e0add.png"/>
          <p:cNvPicPr>
            <a:picLocks noChangeAspect="1"/>
          </p:cNvPicPr>
          <p:nvPr/>
        </p:nvPicPr>
        <p:blipFill>
          <a:blip r:embed="rId3"/>
          <a:stretch>
            <a:fillRect/>
          </a:stretch>
        </p:blipFill>
        <p:spPr>
          <a:xfrm>
            <a:off x="1600200" y="2244852"/>
            <a:ext cx="502920" cy="502920"/>
          </a:xfrm>
          <a:prstGeom prst="rect">
            <a:avLst/>
          </a:prstGeom>
        </p:spPr>
      </p:pic>
      <p:sp>
        <p:nvSpPr>
          <p:cNvPr id="9" name="TextBox 8"/>
          <p:cNvSpPr txBox="1"/>
          <p:nvPr/>
        </p:nvSpPr>
        <p:spPr>
          <a:xfrm>
            <a:off x="132588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pic>
        <p:nvPicPr>
          <p:cNvPr id="10" name="Picture 9" descr="a5e14c2cbbf9cfce4134217652be9978.png"/>
          <p:cNvPicPr>
            <a:picLocks noChangeAspect="1"/>
          </p:cNvPicPr>
          <p:nvPr/>
        </p:nvPicPr>
        <p:blipFill>
          <a:blip r:embed="rId4"/>
          <a:stretch>
            <a:fillRect/>
          </a:stretch>
        </p:blipFill>
        <p:spPr>
          <a:xfrm>
            <a:off x="2240280" y="2244852"/>
            <a:ext cx="502920" cy="502920"/>
          </a:xfrm>
          <a:prstGeom prst="rect">
            <a:avLst/>
          </a:prstGeom>
        </p:spPr>
      </p:pic>
      <p:sp>
        <p:nvSpPr>
          <p:cNvPr id="11" name="TextBox 10"/>
          <p:cNvSpPr txBox="1"/>
          <p:nvPr/>
        </p:nvSpPr>
        <p:spPr>
          <a:xfrm>
            <a:off x="196596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2" name="Rounded Rectangle 11"/>
          <p:cNvSpPr/>
          <p:nvPr/>
        </p:nvSpPr>
        <p:spPr>
          <a:xfrm>
            <a:off x="4773168" y="2971800"/>
            <a:ext cx="2651760" cy="13258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910328" y="3108960"/>
            <a:ext cx="2377440" cy="662940"/>
          </a:xfrm>
          <a:prstGeom prst="rect">
            <a:avLst/>
          </a:prstGeom>
          <a:noFill/>
        </p:spPr>
        <p:txBody>
          <a:bodyPr wrap="square" lIns="0" rIns="0" tIns="0" bIns="0" anchor="ctr">
            <a:spAutoFit/>
          </a:bodyPr>
          <a:lstStyle/>
          <a:p>
            <a:pPr algn="ctr"/>
            <a:r>
              <a:rPr sz="1800" b="0">
                <a:solidFill>
                  <a:srgbClr val="F4F4F4"/>
                </a:solidFill>
                <a:latin typeface="Inter Tight"/>
              </a:rPr>
              <a:t>Rented server</a:t>
            </a:r>
          </a:p>
        </p:txBody>
      </p:sp>
      <p:sp>
        <p:nvSpPr>
          <p:cNvPr id="14" name="TextBox 13"/>
          <p:cNvSpPr txBox="1"/>
          <p:nvPr/>
        </p:nvSpPr>
        <p:spPr>
          <a:xfrm>
            <a:off x="49103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Always on · Hermes lives here · jobs run at night</a:t>
            </a:r>
          </a:p>
        </p:txBody>
      </p:sp>
      <p:pic>
        <p:nvPicPr>
          <p:cNvPr id="15" name="Picture 14" descr="eced6b2843734947895f0864ac49e709.png"/>
          <p:cNvPicPr>
            <a:picLocks noChangeAspect="1"/>
          </p:cNvPicPr>
          <p:nvPr/>
        </p:nvPicPr>
        <p:blipFill>
          <a:blip r:embed="rId5"/>
          <a:stretch>
            <a:fillRect/>
          </a:stretch>
        </p:blipFill>
        <p:spPr>
          <a:xfrm>
            <a:off x="5852160" y="2244852"/>
            <a:ext cx="502920" cy="502920"/>
          </a:xfrm>
          <a:prstGeom prst="rect">
            <a:avLst/>
          </a:prstGeom>
        </p:spPr>
      </p:pic>
      <p:sp>
        <p:nvSpPr>
          <p:cNvPr id="16" name="TextBox 15"/>
          <p:cNvSpPr txBox="1"/>
          <p:nvPr/>
        </p:nvSpPr>
        <p:spPr>
          <a:xfrm>
            <a:off x="55778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7" name="TextBox 1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DEVICES, ONE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Connect them with SSH.</a:t>
            </a:r>
          </a:p>
        </p:txBody>
      </p:sp>
      <p:sp>
        <p:nvSpPr>
          <p:cNvPr id="5" name="Rounded Rectangle 4"/>
          <p:cNvSpPr/>
          <p:nvPr/>
        </p:nvSpPr>
        <p:spPr>
          <a:xfrm>
            <a:off x="8869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Your laptop</a:t>
            </a:r>
          </a:p>
        </p:txBody>
      </p:sp>
      <p:sp>
        <p:nvSpPr>
          <p:cNvPr id="7" name="TextBox 6"/>
          <p:cNvSpPr txBox="1"/>
          <p:nvPr/>
        </p:nvSpPr>
        <p:spPr>
          <a:xfrm>
            <a:off x="1024127"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Claude Code · Obsidian · Hermes app</a:t>
            </a:r>
          </a:p>
        </p:txBody>
      </p:sp>
      <p:pic>
        <p:nvPicPr>
          <p:cNvPr id="8" name="Picture 7" descr="217ceeafee2014403a0c61d9ad8e0add.png"/>
          <p:cNvPicPr>
            <a:picLocks noChangeAspect="1"/>
          </p:cNvPicPr>
          <p:nvPr/>
        </p:nvPicPr>
        <p:blipFill>
          <a:blip r:embed="rId3"/>
          <a:stretch>
            <a:fillRect/>
          </a:stretch>
        </p:blipFill>
        <p:spPr>
          <a:xfrm>
            <a:off x="1600200" y="2244852"/>
            <a:ext cx="502920" cy="502920"/>
          </a:xfrm>
          <a:prstGeom prst="rect">
            <a:avLst/>
          </a:prstGeom>
        </p:spPr>
      </p:pic>
      <p:sp>
        <p:nvSpPr>
          <p:cNvPr id="9" name="TextBox 8"/>
          <p:cNvSpPr txBox="1"/>
          <p:nvPr/>
        </p:nvSpPr>
        <p:spPr>
          <a:xfrm>
            <a:off x="132588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pic>
        <p:nvPicPr>
          <p:cNvPr id="10" name="Picture 9" descr="a5e14c2cbbf9cfce4134217652be9978.png"/>
          <p:cNvPicPr>
            <a:picLocks noChangeAspect="1"/>
          </p:cNvPicPr>
          <p:nvPr/>
        </p:nvPicPr>
        <p:blipFill>
          <a:blip r:embed="rId4"/>
          <a:stretch>
            <a:fillRect/>
          </a:stretch>
        </p:blipFill>
        <p:spPr>
          <a:xfrm>
            <a:off x="2240280" y="2244852"/>
            <a:ext cx="502920" cy="502920"/>
          </a:xfrm>
          <a:prstGeom prst="rect">
            <a:avLst/>
          </a:prstGeom>
        </p:spPr>
      </p:pic>
      <p:sp>
        <p:nvSpPr>
          <p:cNvPr id="11" name="TextBox 10"/>
          <p:cNvSpPr txBox="1"/>
          <p:nvPr/>
        </p:nvSpPr>
        <p:spPr>
          <a:xfrm>
            <a:off x="196596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2" name="Rounded Rectangle 11"/>
          <p:cNvSpPr/>
          <p:nvPr/>
        </p:nvSpPr>
        <p:spPr>
          <a:xfrm>
            <a:off x="4773168" y="2971800"/>
            <a:ext cx="2651760" cy="13258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910328" y="3108960"/>
            <a:ext cx="2377440" cy="662940"/>
          </a:xfrm>
          <a:prstGeom prst="rect">
            <a:avLst/>
          </a:prstGeom>
          <a:noFill/>
        </p:spPr>
        <p:txBody>
          <a:bodyPr wrap="square" lIns="0" rIns="0" tIns="0" bIns="0" anchor="ctr">
            <a:spAutoFit/>
          </a:bodyPr>
          <a:lstStyle/>
          <a:p>
            <a:pPr algn="ctr"/>
            <a:r>
              <a:rPr sz="1800" b="0">
                <a:solidFill>
                  <a:srgbClr val="F4F4F4"/>
                </a:solidFill>
                <a:latin typeface="Inter Tight"/>
              </a:rPr>
              <a:t>Rented server</a:t>
            </a:r>
          </a:p>
        </p:txBody>
      </p:sp>
      <p:sp>
        <p:nvSpPr>
          <p:cNvPr id="14" name="TextBox 13"/>
          <p:cNvSpPr txBox="1"/>
          <p:nvPr/>
        </p:nvSpPr>
        <p:spPr>
          <a:xfrm>
            <a:off x="49103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Always on · Hermes lives here · jobs run at night</a:t>
            </a:r>
          </a:p>
        </p:txBody>
      </p:sp>
      <p:pic>
        <p:nvPicPr>
          <p:cNvPr id="15" name="Picture 14" descr="eced6b2843734947895f0864ac49e709.png"/>
          <p:cNvPicPr>
            <a:picLocks noChangeAspect="1"/>
          </p:cNvPicPr>
          <p:nvPr/>
        </p:nvPicPr>
        <p:blipFill>
          <a:blip r:embed="rId5"/>
          <a:stretch>
            <a:fillRect/>
          </a:stretch>
        </p:blipFill>
        <p:spPr>
          <a:xfrm>
            <a:off x="5852160" y="2244852"/>
            <a:ext cx="502920" cy="502920"/>
          </a:xfrm>
          <a:prstGeom prst="rect">
            <a:avLst/>
          </a:prstGeom>
        </p:spPr>
      </p:pic>
      <p:sp>
        <p:nvSpPr>
          <p:cNvPr id="16" name="TextBox 15"/>
          <p:cNvSpPr txBox="1"/>
          <p:nvPr/>
        </p:nvSpPr>
        <p:spPr>
          <a:xfrm>
            <a:off x="55778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cxnSp>
        <p:nvCxnSpPr>
          <p:cNvPr id="17" name="Connector 16"/>
          <p:cNvCxnSpPr/>
          <p:nvPr/>
        </p:nvCxnSpPr>
        <p:spPr>
          <a:xfrm>
            <a:off x="3538728" y="3634740"/>
            <a:ext cx="12344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150108" y="3287268"/>
            <a:ext cx="2011680" cy="274320"/>
          </a:xfrm>
          <a:prstGeom prst="rect">
            <a:avLst/>
          </a:prstGeom>
          <a:noFill/>
        </p:spPr>
        <p:txBody>
          <a:bodyPr wrap="square" lIns="0" rIns="0" tIns="0" bIns="0" anchor="t">
            <a:spAutoFit/>
          </a:bodyPr>
          <a:lstStyle/>
          <a:p>
            <a:pPr algn="ctr"/>
            <a:r>
              <a:rPr sz="1200" b="0">
                <a:solidFill>
                  <a:srgbClr val="808080"/>
                </a:solidFill>
                <a:latin typeface="Inter Tight"/>
              </a:rPr>
              <a:t>SSH key</a:t>
            </a:r>
          </a:p>
        </p:txBody>
      </p:sp>
      <p:sp>
        <p:nvSpPr>
          <p:cNvPr id="19" name="TextBox 1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DEVICES, ONE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Mirror the brain folder.</a:t>
            </a:r>
          </a:p>
        </p:txBody>
      </p:sp>
      <p:sp>
        <p:nvSpPr>
          <p:cNvPr id="5" name="Rounded Rectangle 4"/>
          <p:cNvSpPr/>
          <p:nvPr/>
        </p:nvSpPr>
        <p:spPr>
          <a:xfrm>
            <a:off x="8869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Your laptop</a:t>
            </a:r>
          </a:p>
        </p:txBody>
      </p:sp>
      <p:sp>
        <p:nvSpPr>
          <p:cNvPr id="7" name="TextBox 6"/>
          <p:cNvSpPr txBox="1"/>
          <p:nvPr/>
        </p:nvSpPr>
        <p:spPr>
          <a:xfrm>
            <a:off x="1024127"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Claude Code · Obsidian · Hermes app</a:t>
            </a:r>
          </a:p>
        </p:txBody>
      </p:sp>
      <p:pic>
        <p:nvPicPr>
          <p:cNvPr id="8" name="Picture 7" descr="217ceeafee2014403a0c61d9ad8e0add.png"/>
          <p:cNvPicPr>
            <a:picLocks noChangeAspect="1"/>
          </p:cNvPicPr>
          <p:nvPr/>
        </p:nvPicPr>
        <p:blipFill>
          <a:blip r:embed="rId3"/>
          <a:stretch>
            <a:fillRect/>
          </a:stretch>
        </p:blipFill>
        <p:spPr>
          <a:xfrm>
            <a:off x="1600200" y="2244852"/>
            <a:ext cx="502920" cy="502920"/>
          </a:xfrm>
          <a:prstGeom prst="rect">
            <a:avLst/>
          </a:prstGeom>
        </p:spPr>
      </p:pic>
      <p:sp>
        <p:nvSpPr>
          <p:cNvPr id="9" name="TextBox 8"/>
          <p:cNvSpPr txBox="1"/>
          <p:nvPr/>
        </p:nvSpPr>
        <p:spPr>
          <a:xfrm>
            <a:off x="132588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pic>
        <p:nvPicPr>
          <p:cNvPr id="10" name="Picture 9" descr="a5e14c2cbbf9cfce4134217652be9978.png"/>
          <p:cNvPicPr>
            <a:picLocks noChangeAspect="1"/>
          </p:cNvPicPr>
          <p:nvPr/>
        </p:nvPicPr>
        <p:blipFill>
          <a:blip r:embed="rId4"/>
          <a:stretch>
            <a:fillRect/>
          </a:stretch>
        </p:blipFill>
        <p:spPr>
          <a:xfrm>
            <a:off x="2240280" y="2244852"/>
            <a:ext cx="502920" cy="502920"/>
          </a:xfrm>
          <a:prstGeom prst="rect">
            <a:avLst/>
          </a:prstGeom>
        </p:spPr>
      </p:pic>
      <p:sp>
        <p:nvSpPr>
          <p:cNvPr id="11" name="TextBox 10"/>
          <p:cNvSpPr txBox="1"/>
          <p:nvPr/>
        </p:nvSpPr>
        <p:spPr>
          <a:xfrm>
            <a:off x="196596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2" name="Rounded Rectangle 11"/>
          <p:cNvSpPr/>
          <p:nvPr/>
        </p:nvSpPr>
        <p:spPr>
          <a:xfrm>
            <a:off x="47731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910328"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Rented server</a:t>
            </a:r>
          </a:p>
        </p:txBody>
      </p:sp>
      <p:sp>
        <p:nvSpPr>
          <p:cNvPr id="14" name="TextBox 13"/>
          <p:cNvSpPr txBox="1"/>
          <p:nvPr/>
        </p:nvSpPr>
        <p:spPr>
          <a:xfrm>
            <a:off x="49103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Always on · Hermes lives here · jobs run at night</a:t>
            </a:r>
          </a:p>
        </p:txBody>
      </p:sp>
      <p:pic>
        <p:nvPicPr>
          <p:cNvPr id="15" name="Picture 14" descr="eced6b2843734947895f0864ac49e709.png"/>
          <p:cNvPicPr>
            <a:picLocks noChangeAspect="1"/>
          </p:cNvPicPr>
          <p:nvPr/>
        </p:nvPicPr>
        <p:blipFill>
          <a:blip r:embed="rId5"/>
          <a:stretch>
            <a:fillRect/>
          </a:stretch>
        </p:blipFill>
        <p:spPr>
          <a:xfrm>
            <a:off x="5852160" y="2244852"/>
            <a:ext cx="502920" cy="502920"/>
          </a:xfrm>
          <a:prstGeom prst="rect">
            <a:avLst/>
          </a:prstGeom>
        </p:spPr>
      </p:pic>
      <p:sp>
        <p:nvSpPr>
          <p:cNvPr id="16" name="TextBox 15"/>
          <p:cNvSpPr txBox="1"/>
          <p:nvPr/>
        </p:nvSpPr>
        <p:spPr>
          <a:xfrm>
            <a:off x="55778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7" name="Rounded Rectangle 16"/>
          <p:cNvSpPr/>
          <p:nvPr/>
        </p:nvSpPr>
        <p:spPr>
          <a:xfrm>
            <a:off x="2697480" y="5166360"/>
            <a:ext cx="2926080" cy="9601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834640" y="5303520"/>
            <a:ext cx="2651760" cy="480060"/>
          </a:xfrm>
          <a:prstGeom prst="rect">
            <a:avLst/>
          </a:prstGeom>
          <a:noFill/>
        </p:spPr>
        <p:txBody>
          <a:bodyPr wrap="square" lIns="0" rIns="0" tIns="0" bIns="0" anchor="ctr">
            <a:spAutoFit/>
          </a:bodyPr>
          <a:lstStyle/>
          <a:p>
            <a:pPr algn="ctr"/>
            <a:r>
              <a:rPr sz="1800" b="0">
                <a:solidFill>
                  <a:srgbClr val="F4F4F4"/>
                </a:solidFill>
                <a:latin typeface="Inter Tight"/>
              </a:rPr>
              <a:t>The mirror</a:t>
            </a:r>
          </a:p>
        </p:txBody>
      </p:sp>
      <p:sp>
        <p:nvSpPr>
          <p:cNvPr id="19" name="TextBox 18"/>
          <p:cNvSpPr txBox="1"/>
          <p:nvPr/>
        </p:nvSpPr>
        <p:spPr>
          <a:xfrm>
            <a:off x="2834640" y="5694426"/>
            <a:ext cx="2651760" cy="403250"/>
          </a:xfrm>
          <a:prstGeom prst="rect">
            <a:avLst/>
          </a:prstGeom>
          <a:noFill/>
        </p:spPr>
        <p:txBody>
          <a:bodyPr wrap="square" lIns="0" rIns="0" tIns="0" bIns="0" anchor="t">
            <a:spAutoFit/>
          </a:bodyPr>
          <a:lstStyle/>
          <a:p>
            <a:pPr algn="ctr"/>
            <a:r>
              <a:rPr sz="1200" b="0">
                <a:solidFill>
                  <a:srgbClr val="808080"/>
                </a:solidFill>
                <a:latin typeface="Inter Tight"/>
              </a:rPr>
              <a:t>Syncthing: same brain folder on both</a:t>
            </a:r>
          </a:p>
        </p:txBody>
      </p:sp>
      <p:pic>
        <p:nvPicPr>
          <p:cNvPr id="20" name="Picture 19" descr="296d84e01a5a9fd5e416c451e6af4340.png"/>
          <p:cNvPicPr>
            <a:picLocks noChangeAspect="1"/>
          </p:cNvPicPr>
          <p:nvPr/>
        </p:nvPicPr>
        <p:blipFill>
          <a:blip r:embed="rId6"/>
          <a:stretch>
            <a:fillRect/>
          </a:stretch>
        </p:blipFill>
        <p:spPr>
          <a:xfrm>
            <a:off x="2011680" y="5308092"/>
            <a:ext cx="502920" cy="502920"/>
          </a:xfrm>
          <a:prstGeom prst="rect">
            <a:avLst/>
          </a:prstGeom>
        </p:spPr>
      </p:pic>
      <p:sp>
        <p:nvSpPr>
          <p:cNvPr id="21" name="TextBox 20"/>
          <p:cNvSpPr txBox="1"/>
          <p:nvPr/>
        </p:nvSpPr>
        <p:spPr>
          <a:xfrm>
            <a:off x="1737360" y="583021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cxnSp>
        <p:nvCxnSpPr>
          <p:cNvPr id="22" name="Connector 21"/>
          <p:cNvCxnSpPr/>
          <p:nvPr/>
        </p:nvCxnSpPr>
        <p:spPr>
          <a:xfrm>
            <a:off x="3538728" y="3634740"/>
            <a:ext cx="12344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150108" y="3287268"/>
            <a:ext cx="2011680" cy="274320"/>
          </a:xfrm>
          <a:prstGeom prst="rect">
            <a:avLst/>
          </a:prstGeom>
          <a:noFill/>
        </p:spPr>
        <p:txBody>
          <a:bodyPr wrap="square" lIns="0" rIns="0" tIns="0" bIns="0" anchor="t">
            <a:spAutoFit/>
          </a:bodyPr>
          <a:lstStyle/>
          <a:p>
            <a:pPr algn="ctr"/>
            <a:r>
              <a:rPr sz="1200" b="0">
                <a:solidFill>
                  <a:srgbClr val="808080"/>
                </a:solidFill>
                <a:latin typeface="Inter Tight"/>
              </a:rPr>
              <a:t>SSH key</a:t>
            </a:r>
          </a:p>
        </p:txBody>
      </p:sp>
      <p:cxnSp>
        <p:nvCxnSpPr>
          <p:cNvPr id="24" name="Connector 23"/>
          <p:cNvCxnSpPr/>
          <p:nvPr/>
        </p:nvCxnSpPr>
        <p:spPr>
          <a:xfrm flipH="1" flipV="1">
            <a:off x="2212848" y="4297680"/>
            <a:ext cx="1947672" cy="8686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V="1">
            <a:off x="4160520" y="4297680"/>
            <a:ext cx="1938528" cy="8686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DEVICES, ONE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Talk to it from your phone.</a:t>
            </a:r>
          </a:p>
        </p:txBody>
      </p:sp>
      <p:sp>
        <p:nvSpPr>
          <p:cNvPr id="5" name="Rounded Rectangle 4"/>
          <p:cNvSpPr/>
          <p:nvPr/>
        </p:nvSpPr>
        <p:spPr>
          <a:xfrm>
            <a:off x="8869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Your laptop</a:t>
            </a:r>
          </a:p>
        </p:txBody>
      </p:sp>
      <p:sp>
        <p:nvSpPr>
          <p:cNvPr id="7" name="TextBox 6"/>
          <p:cNvSpPr txBox="1"/>
          <p:nvPr/>
        </p:nvSpPr>
        <p:spPr>
          <a:xfrm>
            <a:off x="1024127"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Claude Code · Obsidian · Hermes app</a:t>
            </a:r>
          </a:p>
        </p:txBody>
      </p:sp>
      <p:pic>
        <p:nvPicPr>
          <p:cNvPr id="8" name="Picture 7" descr="217ceeafee2014403a0c61d9ad8e0add.png"/>
          <p:cNvPicPr>
            <a:picLocks noChangeAspect="1"/>
          </p:cNvPicPr>
          <p:nvPr/>
        </p:nvPicPr>
        <p:blipFill>
          <a:blip r:embed="rId3"/>
          <a:stretch>
            <a:fillRect/>
          </a:stretch>
        </p:blipFill>
        <p:spPr>
          <a:xfrm>
            <a:off x="1600200" y="2244852"/>
            <a:ext cx="502920" cy="502920"/>
          </a:xfrm>
          <a:prstGeom prst="rect">
            <a:avLst/>
          </a:prstGeom>
        </p:spPr>
      </p:pic>
      <p:sp>
        <p:nvSpPr>
          <p:cNvPr id="9" name="TextBox 8"/>
          <p:cNvSpPr txBox="1"/>
          <p:nvPr/>
        </p:nvSpPr>
        <p:spPr>
          <a:xfrm>
            <a:off x="132588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pic>
        <p:nvPicPr>
          <p:cNvPr id="10" name="Picture 9" descr="a5e14c2cbbf9cfce4134217652be9978.png"/>
          <p:cNvPicPr>
            <a:picLocks noChangeAspect="1"/>
          </p:cNvPicPr>
          <p:nvPr/>
        </p:nvPicPr>
        <p:blipFill>
          <a:blip r:embed="rId4"/>
          <a:stretch>
            <a:fillRect/>
          </a:stretch>
        </p:blipFill>
        <p:spPr>
          <a:xfrm>
            <a:off x="2240280" y="2244852"/>
            <a:ext cx="502920" cy="502920"/>
          </a:xfrm>
          <a:prstGeom prst="rect">
            <a:avLst/>
          </a:prstGeom>
        </p:spPr>
      </p:pic>
      <p:sp>
        <p:nvSpPr>
          <p:cNvPr id="11" name="TextBox 10"/>
          <p:cNvSpPr txBox="1"/>
          <p:nvPr/>
        </p:nvSpPr>
        <p:spPr>
          <a:xfrm>
            <a:off x="196596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2" name="Rounded Rectangle 11"/>
          <p:cNvSpPr/>
          <p:nvPr/>
        </p:nvSpPr>
        <p:spPr>
          <a:xfrm>
            <a:off x="47731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910328"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Rented server</a:t>
            </a:r>
          </a:p>
        </p:txBody>
      </p:sp>
      <p:sp>
        <p:nvSpPr>
          <p:cNvPr id="14" name="TextBox 13"/>
          <p:cNvSpPr txBox="1"/>
          <p:nvPr/>
        </p:nvSpPr>
        <p:spPr>
          <a:xfrm>
            <a:off x="49103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Always on · Hermes lives here · jobs run at night</a:t>
            </a:r>
          </a:p>
        </p:txBody>
      </p:sp>
      <p:pic>
        <p:nvPicPr>
          <p:cNvPr id="15" name="Picture 14" descr="eced6b2843734947895f0864ac49e709.png"/>
          <p:cNvPicPr>
            <a:picLocks noChangeAspect="1"/>
          </p:cNvPicPr>
          <p:nvPr/>
        </p:nvPicPr>
        <p:blipFill>
          <a:blip r:embed="rId5"/>
          <a:stretch>
            <a:fillRect/>
          </a:stretch>
        </p:blipFill>
        <p:spPr>
          <a:xfrm>
            <a:off x="5852160" y="2244852"/>
            <a:ext cx="502920" cy="502920"/>
          </a:xfrm>
          <a:prstGeom prst="rect">
            <a:avLst/>
          </a:prstGeom>
        </p:spPr>
      </p:pic>
      <p:sp>
        <p:nvSpPr>
          <p:cNvPr id="16" name="TextBox 15"/>
          <p:cNvSpPr txBox="1"/>
          <p:nvPr/>
        </p:nvSpPr>
        <p:spPr>
          <a:xfrm>
            <a:off x="55778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7" name="Rounded Rectangle 16"/>
          <p:cNvSpPr/>
          <p:nvPr/>
        </p:nvSpPr>
        <p:spPr>
          <a:xfrm>
            <a:off x="2697480" y="5166360"/>
            <a:ext cx="292608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834640" y="5303520"/>
            <a:ext cx="2651760" cy="480060"/>
          </a:xfrm>
          <a:prstGeom prst="rect">
            <a:avLst/>
          </a:prstGeom>
          <a:noFill/>
        </p:spPr>
        <p:txBody>
          <a:bodyPr wrap="square" lIns="0" rIns="0" tIns="0" bIns="0" anchor="ctr">
            <a:spAutoFit/>
          </a:bodyPr>
          <a:lstStyle/>
          <a:p>
            <a:pPr algn="ctr"/>
            <a:r>
              <a:rPr sz="1800" b="0">
                <a:solidFill>
                  <a:srgbClr val="9A9A9A"/>
                </a:solidFill>
                <a:latin typeface="Inter Tight"/>
              </a:rPr>
              <a:t>The mirror</a:t>
            </a:r>
          </a:p>
        </p:txBody>
      </p:sp>
      <p:sp>
        <p:nvSpPr>
          <p:cNvPr id="19" name="TextBox 18"/>
          <p:cNvSpPr txBox="1"/>
          <p:nvPr/>
        </p:nvSpPr>
        <p:spPr>
          <a:xfrm>
            <a:off x="2834640" y="5694426"/>
            <a:ext cx="2651760" cy="403250"/>
          </a:xfrm>
          <a:prstGeom prst="rect">
            <a:avLst/>
          </a:prstGeom>
          <a:noFill/>
        </p:spPr>
        <p:txBody>
          <a:bodyPr wrap="square" lIns="0" rIns="0" tIns="0" bIns="0" anchor="t">
            <a:spAutoFit/>
          </a:bodyPr>
          <a:lstStyle/>
          <a:p>
            <a:pPr algn="ctr"/>
            <a:r>
              <a:rPr sz="1200" b="0">
                <a:solidFill>
                  <a:srgbClr val="808080"/>
                </a:solidFill>
                <a:latin typeface="Inter Tight"/>
              </a:rPr>
              <a:t>Syncthing: same brain folder on both</a:t>
            </a:r>
          </a:p>
        </p:txBody>
      </p:sp>
      <p:pic>
        <p:nvPicPr>
          <p:cNvPr id="20" name="Picture 19" descr="296d84e01a5a9fd5e416c451e6af4340.png"/>
          <p:cNvPicPr>
            <a:picLocks noChangeAspect="1"/>
          </p:cNvPicPr>
          <p:nvPr/>
        </p:nvPicPr>
        <p:blipFill>
          <a:blip r:embed="rId6"/>
          <a:stretch>
            <a:fillRect/>
          </a:stretch>
        </p:blipFill>
        <p:spPr>
          <a:xfrm>
            <a:off x="2011680" y="5308092"/>
            <a:ext cx="502920" cy="502920"/>
          </a:xfrm>
          <a:prstGeom prst="rect">
            <a:avLst/>
          </a:prstGeom>
        </p:spPr>
      </p:pic>
      <p:sp>
        <p:nvSpPr>
          <p:cNvPr id="21" name="TextBox 20"/>
          <p:cNvSpPr txBox="1"/>
          <p:nvPr/>
        </p:nvSpPr>
        <p:spPr>
          <a:xfrm>
            <a:off x="1737360" y="583021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22" name="Rounded Rectangle 21"/>
          <p:cNvSpPr/>
          <p:nvPr/>
        </p:nvSpPr>
        <p:spPr>
          <a:xfrm>
            <a:off x="8659368" y="2971800"/>
            <a:ext cx="2651760" cy="13258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796528" y="3108960"/>
            <a:ext cx="2377440" cy="662940"/>
          </a:xfrm>
          <a:prstGeom prst="rect">
            <a:avLst/>
          </a:prstGeom>
          <a:noFill/>
        </p:spPr>
        <p:txBody>
          <a:bodyPr wrap="square" lIns="0" rIns="0" tIns="0" bIns="0" anchor="ctr">
            <a:spAutoFit/>
          </a:bodyPr>
          <a:lstStyle/>
          <a:p>
            <a:pPr algn="ctr"/>
            <a:r>
              <a:rPr sz="1800" b="0">
                <a:solidFill>
                  <a:srgbClr val="F4F4F4"/>
                </a:solidFill>
                <a:latin typeface="Inter Tight"/>
              </a:rPr>
              <a:t>Your phone</a:t>
            </a:r>
          </a:p>
        </p:txBody>
      </p:sp>
      <p:sp>
        <p:nvSpPr>
          <p:cNvPr id="24" name="TextBox 23"/>
          <p:cNvSpPr txBox="1"/>
          <p:nvPr/>
        </p:nvSpPr>
        <p:spPr>
          <a:xfrm>
            <a:off x="87965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Telegram talks to Hermes</a:t>
            </a:r>
          </a:p>
        </p:txBody>
      </p:sp>
      <p:pic>
        <p:nvPicPr>
          <p:cNvPr id="25" name="Picture 24" descr="2b5a194620ff742da3a91258d2295d83.png"/>
          <p:cNvPicPr>
            <a:picLocks noChangeAspect="1"/>
          </p:cNvPicPr>
          <p:nvPr/>
        </p:nvPicPr>
        <p:blipFill>
          <a:blip r:embed="rId7"/>
          <a:stretch>
            <a:fillRect/>
          </a:stretch>
        </p:blipFill>
        <p:spPr>
          <a:xfrm>
            <a:off x="9738360" y="2244852"/>
            <a:ext cx="502920" cy="502920"/>
          </a:xfrm>
          <a:prstGeom prst="rect">
            <a:avLst/>
          </a:prstGeom>
        </p:spPr>
      </p:pic>
      <p:sp>
        <p:nvSpPr>
          <p:cNvPr id="26" name="TextBox 25"/>
          <p:cNvSpPr txBox="1"/>
          <p:nvPr/>
        </p:nvSpPr>
        <p:spPr>
          <a:xfrm>
            <a:off x="94640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cxnSp>
        <p:nvCxnSpPr>
          <p:cNvPr id="27" name="Connector 26"/>
          <p:cNvCxnSpPr/>
          <p:nvPr/>
        </p:nvCxnSpPr>
        <p:spPr>
          <a:xfrm>
            <a:off x="3538728" y="3634740"/>
            <a:ext cx="12344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150108" y="3287268"/>
            <a:ext cx="2011680" cy="274320"/>
          </a:xfrm>
          <a:prstGeom prst="rect">
            <a:avLst/>
          </a:prstGeom>
          <a:noFill/>
        </p:spPr>
        <p:txBody>
          <a:bodyPr wrap="square" lIns="0" rIns="0" tIns="0" bIns="0" anchor="t">
            <a:spAutoFit/>
          </a:bodyPr>
          <a:lstStyle/>
          <a:p>
            <a:pPr algn="ctr"/>
            <a:r>
              <a:rPr sz="1200" b="0">
                <a:solidFill>
                  <a:srgbClr val="808080"/>
                </a:solidFill>
                <a:latin typeface="Inter Tight"/>
              </a:rPr>
              <a:t>SSH key</a:t>
            </a:r>
          </a:p>
        </p:txBody>
      </p:sp>
      <p:cxnSp>
        <p:nvCxnSpPr>
          <p:cNvPr id="29" name="Connector 28"/>
          <p:cNvCxnSpPr/>
          <p:nvPr/>
        </p:nvCxnSpPr>
        <p:spPr>
          <a:xfrm flipH="1" flipV="1">
            <a:off x="2212848" y="4297680"/>
            <a:ext cx="1947672" cy="8686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V="1">
            <a:off x="4160520" y="4297680"/>
            <a:ext cx="1938528" cy="8686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a:off x="7424927" y="3634740"/>
            <a:ext cx="123444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036308" y="3287268"/>
            <a:ext cx="2011680" cy="274320"/>
          </a:xfrm>
          <a:prstGeom prst="rect">
            <a:avLst/>
          </a:prstGeom>
          <a:noFill/>
        </p:spPr>
        <p:txBody>
          <a:bodyPr wrap="square" lIns="0" rIns="0" tIns="0" bIns="0" anchor="t">
            <a:spAutoFit/>
          </a:bodyPr>
          <a:lstStyle/>
          <a:p>
            <a:pPr algn="ctr"/>
            <a:r>
              <a:rPr sz="1200" b="0">
                <a:solidFill>
                  <a:srgbClr val="808080"/>
                </a:solidFill>
                <a:latin typeface="Inter Tight"/>
              </a:rPr>
              <a:t>Telegram</a:t>
            </a:r>
          </a:p>
        </p:txBody>
      </p:sp>
      <p:sp>
        <p:nvSpPr>
          <p:cNvPr id="33" name="TextBox 32"/>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GOT A MAC MINI?</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Same picture. Today, use the server.</a:t>
            </a:r>
          </a:p>
        </p:txBody>
      </p:sp>
      <p:sp>
        <p:nvSpPr>
          <p:cNvPr id="5" name="Rounded Rectangle 4"/>
          <p:cNvSpPr/>
          <p:nvPr/>
        </p:nvSpPr>
        <p:spPr>
          <a:xfrm>
            <a:off x="8869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Your laptop</a:t>
            </a:r>
          </a:p>
        </p:txBody>
      </p:sp>
      <p:sp>
        <p:nvSpPr>
          <p:cNvPr id="7" name="TextBox 6"/>
          <p:cNvSpPr txBox="1"/>
          <p:nvPr/>
        </p:nvSpPr>
        <p:spPr>
          <a:xfrm>
            <a:off x="1024127"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Claude Code · Obsidian · Hermes app</a:t>
            </a:r>
          </a:p>
        </p:txBody>
      </p:sp>
      <p:pic>
        <p:nvPicPr>
          <p:cNvPr id="8" name="Picture 7" descr="217ceeafee2014403a0c61d9ad8e0add.png"/>
          <p:cNvPicPr>
            <a:picLocks noChangeAspect="1"/>
          </p:cNvPicPr>
          <p:nvPr/>
        </p:nvPicPr>
        <p:blipFill>
          <a:blip r:embed="rId3"/>
          <a:stretch>
            <a:fillRect/>
          </a:stretch>
        </p:blipFill>
        <p:spPr>
          <a:xfrm>
            <a:off x="1600200" y="2244852"/>
            <a:ext cx="502920" cy="502920"/>
          </a:xfrm>
          <a:prstGeom prst="rect">
            <a:avLst/>
          </a:prstGeom>
        </p:spPr>
      </p:pic>
      <p:sp>
        <p:nvSpPr>
          <p:cNvPr id="9" name="TextBox 8"/>
          <p:cNvSpPr txBox="1"/>
          <p:nvPr/>
        </p:nvSpPr>
        <p:spPr>
          <a:xfrm>
            <a:off x="132588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pic>
        <p:nvPicPr>
          <p:cNvPr id="10" name="Picture 9" descr="a5e14c2cbbf9cfce4134217652be9978.png"/>
          <p:cNvPicPr>
            <a:picLocks noChangeAspect="1"/>
          </p:cNvPicPr>
          <p:nvPr/>
        </p:nvPicPr>
        <p:blipFill>
          <a:blip r:embed="rId4"/>
          <a:stretch>
            <a:fillRect/>
          </a:stretch>
        </p:blipFill>
        <p:spPr>
          <a:xfrm>
            <a:off x="2240280" y="2244852"/>
            <a:ext cx="502920" cy="502920"/>
          </a:xfrm>
          <a:prstGeom prst="rect">
            <a:avLst/>
          </a:prstGeom>
        </p:spPr>
      </p:pic>
      <p:sp>
        <p:nvSpPr>
          <p:cNvPr id="11" name="TextBox 10"/>
          <p:cNvSpPr txBox="1"/>
          <p:nvPr/>
        </p:nvSpPr>
        <p:spPr>
          <a:xfrm>
            <a:off x="196596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2" name="Rounded Rectangle 11"/>
          <p:cNvSpPr/>
          <p:nvPr/>
        </p:nvSpPr>
        <p:spPr>
          <a:xfrm>
            <a:off x="4773168" y="2971800"/>
            <a:ext cx="2651760" cy="13258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910328" y="3108960"/>
            <a:ext cx="2377440" cy="662940"/>
          </a:xfrm>
          <a:prstGeom prst="rect">
            <a:avLst/>
          </a:prstGeom>
          <a:noFill/>
        </p:spPr>
        <p:txBody>
          <a:bodyPr wrap="square" lIns="0" rIns="0" tIns="0" bIns="0" anchor="ctr">
            <a:spAutoFit/>
          </a:bodyPr>
          <a:lstStyle/>
          <a:p>
            <a:pPr algn="ctr"/>
            <a:r>
              <a:rPr sz="1800" b="0">
                <a:solidFill>
                  <a:srgbClr val="F4F4F4"/>
                </a:solidFill>
                <a:latin typeface="Inter Tight"/>
              </a:rPr>
              <a:t>Mac mini at home</a:t>
            </a:r>
          </a:p>
        </p:txBody>
      </p:sp>
      <p:sp>
        <p:nvSpPr>
          <p:cNvPr id="14" name="TextBox 13"/>
          <p:cNvSpPr txBox="1"/>
          <p:nvPr/>
        </p:nvSpPr>
        <p:spPr>
          <a:xfrm>
            <a:off x="49103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A headless box: no screen, always on</a:t>
            </a:r>
          </a:p>
        </p:txBody>
      </p:sp>
      <p:pic>
        <p:nvPicPr>
          <p:cNvPr id="15" name="Picture 14" descr="2d37ee39f01b745fc3b7236e84948c2a.png"/>
          <p:cNvPicPr>
            <a:picLocks noChangeAspect="1"/>
          </p:cNvPicPr>
          <p:nvPr/>
        </p:nvPicPr>
        <p:blipFill>
          <a:blip r:embed="rId5"/>
          <a:stretch>
            <a:fillRect/>
          </a:stretch>
        </p:blipFill>
        <p:spPr>
          <a:xfrm>
            <a:off x="5852160" y="2244852"/>
            <a:ext cx="502920" cy="502920"/>
          </a:xfrm>
          <a:prstGeom prst="rect">
            <a:avLst/>
          </a:prstGeom>
        </p:spPr>
      </p:pic>
      <p:sp>
        <p:nvSpPr>
          <p:cNvPr id="16" name="TextBox 15"/>
          <p:cNvSpPr txBox="1"/>
          <p:nvPr/>
        </p:nvSpPr>
        <p:spPr>
          <a:xfrm>
            <a:off x="55778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17" name="Rounded Rectangle 16"/>
          <p:cNvSpPr/>
          <p:nvPr/>
        </p:nvSpPr>
        <p:spPr>
          <a:xfrm>
            <a:off x="2697480" y="5166360"/>
            <a:ext cx="292608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834640" y="5303520"/>
            <a:ext cx="2651760" cy="480060"/>
          </a:xfrm>
          <a:prstGeom prst="rect">
            <a:avLst/>
          </a:prstGeom>
          <a:noFill/>
        </p:spPr>
        <p:txBody>
          <a:bodyPr wrap="square" lIns="0" rIns="0" tIns="0" bIns="0" anchor="ctr">
            <a:spAutoFit/>
          </a:bodyPr>
          <a:lstStyle/>
          <a:p>
            <a:pPr algn="ctr"/>
            <a:r>
              <a:rPr sz="1800" b="0">
                <a:solidFill>
                  <a:srgbClr val="9A9A9A"/>
                </a:solidFill>
                <a:latin typeface="Inter Tight"/>
              </a:rPr>
              <a:t>The mirror</a:t>
            </a:r>
          </a:p>
        </p:txBody>
      </p:sp>
      <p:sp>
        <p:nvSpPr>
          <p:cNvPr id="19" name="TextBox 18"/>
          <p:cNvSpPr txBox="1"/>
          <p:nvPr/>
        </p:nvSpPr>
        <p:spPr>
          <a:xfrm>
            <a:off x="2834640" y="5694426"/>
            <a:ext cx="2651760" cy="403250"/>
          </a:xfrm>
          <a:prstGeom prst="rect">
            <a:avLst/>
          </a:prstGeom>
          <a:noFill/>
        </p:spPr>
        <p:txBody>
          <a:bodyPr wrap="square" lIns="0" rIns="0" tIns="0" bIns="0" anchor="t">
            <a:spAutoFit/>
          </a:bodyPr>
          <a:lstStyle/>
          <a:p>
            <a:pPr algn="ctr"/>
            <a:r>
              <a:rPr sz="1200" b="0">
                <a:solidFill>
                  <a:srgbClr val="808080"/>
                </a:solidFill>
                <a:latin typeface="Inter Tight"/>
              </a:rPr>
              <a:t>Syncthing: same brain folder on both</a:t>
            </a:r>
          </a:p>
        </p:txBody>
      </p:sp>
      <p:pic>
        <p:nvPicPr>
          <p:cNvPr id="20" name="Picture 19" descr="296d84e01a5a9fd5e416c451e6af4340.png"/>
          <p:cNvPicPr>
            <a:picLocks noChangeAspect="1"/>
          </p:cNvPicPr>
          <p:nvPr/>
        </p:nvPicPr>
        <p:blipFill>
          <a:blip r:embed="rId6"/>
          <a:stretch>
            <a:fillRect/>
          </a:stretch>
        </p:blipFill>
        <p:spPr>
          <a:xfrm>
            <a:off x="2011680" y="5308092"/>
            <a:ext cx="502920" cy="502920"/>
          </a:xfrm>
          <a:prstGeom prst="rect">
            <a:avLst/>
          </a:prstGeom>
        </p:spPr>
      </p:pic>
      <p:sp>
        <p:nvSpPr>
          <p:cNvPr id="21" name="TextBox 20"/>
          <p:cNvSpPr txBox="1"/>
          <p:nvPr/>
        </p:nvSpPr>
        <p:spPr>
          <a:xfrm>
            <a:off x="1737360" y="583021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sp>
        <p:nvSpPr>
          <p:cNvPr id="22" name="Rounded Rectangle 21"/>
          <p:cNvSpPr/>
          <p:nvPr/>
        </p:nvSpPr>
        <p:spPr>
          <a:xfrm>
            <a:off x="8659368" y="2971800"/>
            <a:ext cx="2651760" cy="13258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796528" y="3108960"/>
            <a:ext cx="2377440" cy="662940"/>
          </a:xfrm>
          <a:prstGeom prst="rect">
            <a:avLst/>
          </a:prstGeom>
          <a:noFill/>
        </p:spPr>
        <p:txBody>
          <a:bodyPr wrap="square" lIns="0" rIns="0" tIns="0" bIns="0" anchor="ctr">
            <a:spAutoFit/>
          </a:bodyPr>
          <a:lstStyle/>
          <a:p>
            <a:pPr algn="ctr"/>
            <a:r>
              <a:rPr sz="1800" b="0">
                <a:solidFill>
                  <a:srgbClr val="9A9A9A"/>
                </a:solidFill>
                <a:latin typeface="Inter Tight"/>
              </a:rPr>
              <a:t>Your phone</a:t>
            </a:r>
          </a:p>
        </p:txBody>
      </p:sp>
      <p:sp>
        <p:nvSpPr>
          <p:cNvPr id="24" name="TextBox 23"/>
          <p:cNvSpPr txBox="1"/>
          <p:nvPr/>
        </p:nvSpPr>
        <p:spPr>
          <a:xfrm>
            <a:off x="8796528" y="3701034"/>
            <a:ext cx="2377440" cy="556869"/>
          </a:xfrm>
          <a:prstGeom prst="rect">
            <a:avLst/>
          </a:prstGeom>
          <a:noFill/>
        </p:spPr>
        <p:txBody>
          <a:bodyPr wrap="square" lIns="0" rIns="0" tIns="0" bIns="0" anchor="t">
            <a:spAutoFit/>
          </a:bodyPr>
          <a:lstStyle/>
          <a:p>
            <a:pPr algn="ctr"/>
            <a:r>
              <a:rPr sz="1200" b="0">
                <a:solidFill>
                  <a:srgbClr val="808080"/>
                </a:solidFill>
                <a:latin typeface="Inter Tight"/>
              </a:rPr>
              <a:t>Telegram talks to Hermes</a:t>
            </a:r>
          </a:p>
        </p:txBody>
      </p:sp>
      <p:pic>
        <p:nvPicPr>
          <p:cNvPr id="25" name="Picture 24" descr="2b5a194620ff742da3a91258d2295d83.png"/>
          <p:cNvPicPr>
            <a:picLocks noChangeAspect="1"/>
          </p:cNvPicPr>
          <p:nvPr/>
        </p:nvPicPr>
        <p:blipFill>
          <a:blip r:embed="rId7"/>
          <a:stretch>
            <a:fillRect/>
          </a:stretch>
        </p:blipFill>
        <p:spPr>
          <a:xfrm>
            <a:off x="9738360" y="2244852"/>
            <a:ext cx="502920" cy="502920"/>
          </a:xfrm>
          <a:prstGeom prst="rect">
            <a:avLst/>
          </a:prstGeom>
        </p:spPr>
      </p:pic>
      <p:sp>
        <p:nvSpPr>
          <p:cNvPr id="26" name="TextBox 25"/>
          <p:cNvSpPr txBox="1"/>
          <p:nvPr/>
        </p:nvSpPr>
        <p:spPr>
          <a:xfrm>
            <a:off x="9464040" y="2766974"/>
            <a:ext cx="1051560" cy="365760"/>
          </a:xfrm>
          <a:prstGeom prst="rect">
            <a:avLst/>
          </a:prstGeom>
          <a:noFill/>
        </p:spPr>
        <p:txBody>
          <a:bodyPr wrap="square" lIns="0" rIns="0" tIns="0" bIns="0" anchor="t">
            <a:spAutoFit/>
          </a:bodyPr>
          <a:lstStyle/>
          <a:p>
            <a:pPr algn="ctr"/>
            <a:r>
              <a:rPr sz="1600" b="0">
                <a:solidFill>
                  <a:srgbClr val="F4F4F4"/>
                </a:solidFill>
                <a:latin typeface="Inter Tight"/>
              </a:rPr>
              <a:t/>
            </a:r>
          </a:p>
        </p:txBody>
      </p:sp>
      <p:cxnSp>
        <p:nvCxnSpPr>
          <p:cNvPr id="27" name="Connector 26"/>
          <p:cNvCxnSpPr/>
          <p:nvPr/>
        </p:nvCxnSpPr>
        <p:spPr>
          <a:xfrm>
            <a:off x="3538728" y="3634740"/>
            <a:ext cx="12344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150108" y="3287268"/>
            <a:ext cx="2011680" cy="274320"/>
          </a:xfrm>
          <a:prstGeom prst="rect">
            <a:avLst/>
          </a:prstGeom>
          <a:noFill/>
        </p:spPr>
        <p:txBody>
          <a:bodyPr wrap="square" lIns="0" rIns="0" tIns="0" bIns="0" anchor="t">
            <a:spAutoFit/>
          </a:bodyPr>
          <a:lstStyle/>
          <a:p>
            <a:pPr algn="ctr"/>
            <a:r>
              <a:rPr sz="1200" b="0">
                <a:solidFill>
                  <a:srgbClr val="808080"/>
                </a:solidFill>
                <a:latin typeface="Inter Tight"/>
              </a:rPr>
              <a:t>SSH key</a:t>
            </a:r>
          </a:p>
        </p:txBody>
      </p:sp>
      <p:cxnSp>
        <p:nvCxnSpPr>
          <p:cNvPr id="29" name="Connector 28"/>
          <p:cNvCxnSpPr/>
          <p:nvPr/>
        </p:nvCxnSpPr>
        <p:spPr>
          <a:xfrm flipH="1" flipV="1">
            <a:off x="2212848" y="4297680"/>
            <a:ext cx="1947672" cy="8686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V="1">
            <a:off x="4160520" y="4297680"/>
            <a:ext cx="1938528" cy="8686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H="1">
            <a:off x="7424927" y="3634740"/>
            <a:ext cx="123444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036308" y="3287268"/>
            <a:ext cx="2011680" cy="274320"/>
          </a:xfrm>
          <a:prstGeom prst="rect">
            <a:avLst/>
          </a:prstGeom>
          <a:noFill/>
        </p:spPr>
        <p:txBody>
          <a:bodyPr wrap="square" lIns="0" rIns="0" tIns="0" bIns="0" anchor="t">
            <a:spAutoFit/>
          </a:bodyPr>
          <a:lstStyle/>
          <a:p>
            <a:pPr algn="ctr"/>
            <a:r>
              <a:rPr sz="1200" b="0">
                <a:solidFill>
                  <a:srgbClr val="808080"/>
                </a:solidFill>
                <a:latin typeface="Inter Tight"/>
              </a:rPr>
              <a:t>Telegram</a:t>
            </a:r>
          </a:p>
        </p:txBody>
      </p:sp>
      <p:sp>
        <p:nvSpPr>
          <p:cNvPr id="33" name="TextBox 32"/>
          <p:cNvSpPr txBox="1"/>
          <p:nvPr/>
        </p:nvSpPr>
        <p:spPr>
          <a:xfrm>
            <a:off x="886968" y="626364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MOVING FROM THE SERVER TO A MAC MINI LATER IS EASY: YOUR AGENT DOES IT FOR YOU.</a:t>
            </a:r>
          </a:p>
        </p:txBody>
      </p:sp>
      <p:sp>
        <p:nvSpPr>
          <p:cNvPr id="34" name="TextBox 3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Your agent works while</a:t>
            </a:r>
          </a:p>
          <a:p>
            <a:pPr algn="l">
              <a:lnSpc>
                <a:spcPct val="95000"/>
              </a:lnSpc>
            </a:pPr>
            <a:r>
              <a:rPr sz="6000" b="0">
                <a:solidFill>
                  <a:srgbClr val="F4F4F4"/>
                </a:solidFill>
                <a:latin typeface="Inter Tight"/>
              </a:rPr>
              <a:t>your laptop is closed.</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WHY TWO DEVICES</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03</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Your brain folder</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One folder, eight doors. Installed with one sentence.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One folder.</a:t>
            </a:r>
          </a:p>
          <a:p>
            <a:pPr algn="l">
              <a:lnSpc>
                <a:spcPct val="95000"/>
              </a:lnSpc>
            </a:pPr>
            <a:r>
              <a:rPr sz="6000" b="0">
                <a:solidFill>
                  <a:srgbClr val="F4F4F4"/>
                </a:solidFill>
                <a:latin typeface="Inter Tight"/>
              </a:rPr>
              <a:t>Eight doors.</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YOUR SECOND BRAIN</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DOORS 01 TO 05</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Where your work goes</a:t>
            </a:r>
          </a:p>
        </p:txBody>
      </p:sp>
      <p:sp>
        <p:nvSpPr>
          <p:cNvPr id="5" name="Rounded Rectangle 4"/>
          <p:cNvSpPr/>
          <p:nvPr/>
        </p:nvSpPr>
        <p:spPr>
          <a:xfrm>
            <a:off x="886968" y="251460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265176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01. Inbox</a:t>
            </a:r>
          </a:p>
        </p:txBody>
      </p:sp>
      <p:sp>
        <p:nvSpPr>
          <p:cNvPr id="7" name="TextBox 6"/>
          <p:cNvSpPr txBox="1"/>
          <p:nvPr/>
        </p:nvSpPr>
        <p:spPr>
          <a:xfrm>
            <a:off x="1024127"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New stuff lands here</a:t>
            </a:r>
          </a:p>
        </p:txBody>
      </p:sp>
      <p:sp>
        <p:nvSpPr>
          <p:cNvPr id="8" name="Rounded Rectangle 7"/>
          <p:cNvSpPr/>
          <p:nvPr/>
        </p:nvSpPr>
        <p:spPr>
          <a:xfrm>
            <a:off x="3584448" y="251460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721608" y="265176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02. Projects</a:t>
            </a:r>
          </a:p>
        </p:txBody>
      </p:sp>
      <p:sp>
        <p:nvSpPr>
          <p:cNvPr id="10" name="TextBox 9"/>
          <p:cNvSpPr txBox="1"/>
          <p:nvPr/>
        </p:nvSpPr>
        <p:spPr>
          <a:xfrm>
            <a:off x="3721608"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Has a finish line</a:t>
            </a:r>
          </a:p>
        </p:txBody>
      </p:sp>
      <p:sp>
        <p:nvSpPr>
          <p:cNvPr id="11" name="Rounded Rectangle 10"/>
          <p:cNvSpPr/>
          <p:nvPr/>
        </p:nvSpPr>
        <p:spPr>
          <a:xfrm>
            <a:off x="6281928" y="251460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419088" y="265176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03. Areas</a:t>
            </a:r>
          </a:p>
        </p:txBody>
      </p:sp>
      <p:sp>
        <p:nvSpPr>
          <p:cNvPr id="13" name="TextBox 12"/>
          <p:cNvSpPr txBox="1"/>
          <p:nvPr/>
        </p:nvSpPr>
        <p:spPr>
          <a:xfrm>
            <a:off x="6419088"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Never ends</a:t>
            </a:r>
          </a:p>
        </p:txBody>
      </p:sp>
      <p:sp>
        <p:nvSpPr>
          <p:cNvPr id="14" name="Rounded Rectangle 13"/>
          <p:cNvSpPr/>
          <p:nvPr/>
        </p:nvSpPr>
        <p:spPr>
          <a:xfrm>
            <a:off x="8979408" y="251460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9116568" y="265176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04. Resources</a:t>
            </a:r>
          </a:p>
        </p:txBody>
      </p:sp>
      <p:sp>
        <p:nvSpPr>
          <p:cNvPr id="16" name="TextBox 15"/>
          <p:cNvSpPr txBox="1"/>
          <p:nvPr/>
        </p:nvSpPr>
        <p:spPr>
          <a:xfrm>
            <a:off x="9116568"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Other people's material</a:t>
            </a:r>
          </a:p>
        </p:txBody>
      </p:sp>
      <p:sp>
        <p:nvSpPr>
          <p:cNvPr id="17" name="Rounded Rectangle 16"/>
          <p:cNvSpPr/>
          <p:nvPr/>
        </p:nvSpPr>
        <p:spPr>
          <a:xfrm>
            <a:off x="886968" y="429768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1024127" y="443484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05. Archives</a:t>
            </a:r>
          </a:p>
        </p:txBody>
      </p:sp>
      <p:sp>
        <p:nvSpPr>
          <p:cNvPr id="19" name="TextBox 18"/>
          <p:cNvSpPr txBox="1"/>
          <p:nvPr/>
        </p:nvSpPr>
        <p:spPr>
          <a:xfrm>
            <a:off x="1024127"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Done, never deleted</a:t>
            </a:r>
          </a:p>
        </p:txBody>
      </p:sp>
      <p:sp>
        <p:nvSpPr>
          <p:cNvPr id="20" name="Rounded Rectangle 19"/>
          <p:cNvSpPr/>
          <p:nvPr/>
        </p:nvSpPr>
        <p:spPr>
          <a:xfrm>
            <a:off x="3584448" y="429768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3721608" y="443484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06. Signals</a:t>
            </a:r>
          </a:p>
        </p:txBody>
      </p:sp>
      <p:sp>
        <p:nvSpPr>
          <p:cNvPr id="22" name="TextBox 21"/>
          <p:cNvSpPr txBox="1"/>
          <p:nvPr/>
        </p:nvSpPr>
        <p:spPr>
          <a:xfrm>
            <a:off x="3721608"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What keeps coming up</a:t>
            </a:r>
          </a:p>
        </p:txBody>
      </p:sp>
      <p:sp>
        <p:nvSpPr>
          <p:cNvPr id="23" name="Rounded Rectangle 22"/>
          <p:cNvSpPr/>
          <p:nvPr/>
        </p:nvSpPr>
        <p:spPr>
          <a:xfrm>
            <a:off x="6281928" y="429768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19088" y="443484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07. World Model</a:t>
            </a:r>
          </a:p>
        </p:txBody>
      </p:sp>
      <p:sp>
        <p:nvSpPr>
          <p:cNvPr id="25" name="TextBox 24"/>
          <p:cNvSpPr txBox="1"/>
          <p:nvPr/>
        </p:nvSpPr>
        <p:spPr>
          <a:xfrm>
            <a:off x="6419088"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The truth about you</a:t>
            </a:r>
          </a:p>
        </p:txBody>
      </p:sp>
      <p:sp>
        <p:nvSpPr>
          <p:cNvPr id="26" name="Rounded Rectangle 25"/>
          <p:cNvSpPr/>
          <p:nvPr/>
        </p:nvSpPr>
        <p:spPr>
          <a:xfrm>
            <a:off x="8979408" y="429768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9116568" y="443484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08. Sources</a:t>
            </a:r>
          </a:p>
        </p:txBody>
      </p:sp>
      <p:sp>
        <p:nvSpPr>
          <p:cNvPr id="28" name="TextBox 27"/>
          <p:cNvSpPr txBox="1"/>
          <p:nvPr/>
        </p:nvSpPr>
        <p:spPr>
          <a:xfrm>
            <a:off x="9116568"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Where it came from</a:t>
            </a:r>
          </a:p>
        </p:txBody>
      </p:sp>
      <p:sp>
        <p:nvSpPr>
          <p:cNvPr id="29" name="TextBox 2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DOORS 06 TO 08</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Where your brain thinks</a:t>
            </a:r>
          </a:p>
        </p:txBody>
      </p:sp>
      <p:sp>
        <p:nvSpPr>
          <p:cNvPr id="5" name="Rounded Rectangle 4"/>
          <p:cNvSpPr/>
          <p:nvPr/>
        </p:nvSpPr>
        <p:spPr>
          <a:xfrm>
            <a:off x="886968" y="251460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265176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01. Inbox</a:t>
            </a:r>
          </a:p>
        </p:txBody>
      </p:sp>
      <p:sp>
        <p:nvSpPr>
          <p:cNvPr id="7" name="TextBox 6"/>
          <p:cNvSpPr txBox="1"/>
          <p:nvPr/>
        </p:nvSpPr>
        <p:spPr>
          <a:xfrm>
            <a:off x="1024127"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New stuff lands here</a:t>
            </a:r>
          </a:p>
        </p:txBody>
      </p:sp>
      <p:sp>
        <p:nvSpPr>
          <p:cNvPr id="8" name="Rounded Rectangle 7"/>
          <p:cNvSpPr/>
          <p:nvPr/>
        </p:nvSpPr>
        <p:spPr>
          <a:xfrm>
            <a:off x="3584448" y="251460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721608" y="265176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02. Projects</a:t>
            </a:r>
          </a:p>
        </p:txBody>
      </p:sp>
      <p:sp>
        <p:nvSpPr>
          <p:cNvPr id="10" name="TextBox 9"/>
          <p:cNvSpPr txBox="1"/>
          <p:nvPr/>
        </p:nvSpPr>
        <p:spPr>
          <a:xfrm>
            <a:off x="3721608"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Has a finish line</a:t>
            </a:r>
          </a:p>
        </p:txBody>
      </p:sp>
      <p:sp>
        <p:nvSpPr>
          <p:cNvPr id="11" name="Rounded Rectangle 10"/>
          <p:cNvSpPr/>
          <p:nvPr/>
        </p:nvSpPr>
        <p:spPr>
          <a:xfrm>
            <a:off x="6281928" y="251460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419088" y="265176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03. Areas</a:t>
            </a:r>
          </a:p>
        </p:txBody>
      </p:sp>
      <p:sp>
        <p:nvSpPr>
          <p:cNvPr id="13" name="TextBox 12"/>
          <p:cNvSpPr txBox="1"/>
          <p:nvPr/>
        </p:nvSpPr>
        <p:spPr>
          <a:xfrm>
            <a:off x="6419088"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Never ends</a:t>
            </a:r>
          </a:p>
        </p:txBody>
      </p:sp>
      <p:sp>
        <p:nvSpPr>
          <p:cNvPr id="14" name="Rounded Rectangle 13"/>
          <p:cNvSpPr/>
          <p:nvPr/>
        </p:nvSpPr>
        <p:spPr>
          <a:xfrm>
            <a:off x="8979408" y="251460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9116568" y="265176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04. Resources</a:t>
            </a:r>
          </a:p>
        </p:txBody>
      </p:sp>
      <p:sp>
        <p:nvSpPr>
          <p:cNvPr id="16" name="TextBox 15"/>
          <p:cNvSpPr txBox="1"/>
          <p:nvPr/>
        </p:nvSpPr>
        <p:spPr>
          <a:xfrm>
            <a:off x="9116568" y="3294126"/>
            <a:ext cx="2194560" cy="595274"/>
          </a:xfrm>
          <a:prstGeom prst="rect">
            <a:avLst/>
          </a:prstGeom>
          <a:noFill/>
        </p:spPr>
        <p:txBody>
          <a:bodyPr wrap="square" lIns="0" rIns="0" tIns="0" bIns="0" anchor="t">
            <a:spAutoFit/>
          </a:bodyPr>
          <a:lstStyle/>
          <a:p>
            <a:pPr algn="ctr"/>
            <a:r>
              <a:rPr sz="1200" b="0">
                <a:solidFill>
                  <a:srgbClr val="808080"/>
                </a:solidFill>
                <a:latin typeface="Inter Tight"/>
              </a:rPr>
              <a:t>Other people's material</a:t>
            </a:r>
          </a:p>
        </p:txBody>
      </p:sp>
      <p:sp>
        <p:nvSpPr>
          <p:cNvPr id="17" name="Rounded Rectangle 16"/>
          <p:cNvSpPr/>
          <p:nvPr/>
        </p:nvSpPr>
        <p:spPr>
          <a:xfrm>
            <a:off x="886968" y="4297680"/>
            <a:ext cx="2468880" cy="14173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1024127" y="4434840"/>
            <a:ext cx="2194560" cy="708660"/>
          </a:xfrm>
          <a:prstGeom prst="rect">
            <a:avLst/>
          </a:prstGeom>
          <a:noFill/>
        </p:spPr>
        <p:txBody>
          <a:bodyPr wrap="square" lIns="0" rIns="0" tIns="0" bIns="0" anchor="ctr">
            <a:spAutoFit/>
          </a:bodyPr>
          <a:lstStyle/>
          <a:p>
            <a:pPr algn="ctr"/>
            <a:r>
              <a:rPr sz="1800" b="0">
                <a:solidFill>
                  <a:srgbClr val="9A9A9A"/>
                </a:solidFill>
                <a:latin typeface="Inter Tight"/>
              </a:rPr>
              <a:t>05. Archives</a:t>
            </a:r>
          </a:p>
        </p:txBody>
      </p:sp>
      <p:sp>
        <p:nvSpPr>
          <p:cNvPr id="19" name="TextBox 18"/>
          <p:cNvSpPr txBox="1"/>
          <p:nvPr/>
        </p:nvSpPr>
        <p:spPr>
          <a:xfrm>
            <a:off x="1024127"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Done, never deleted</a:t>
            </a:r>
          </a:p>
        </p:txBody>
      </p:sp>
      <p:sp>
        <p:nvSpPr>
          <p:cNvPr id="20" name="Rounded Rectangle 19"/>
          <p:cNvSpPr/>
          <p:nvPr/>
        </p:nvSpPr>
        <p:spPr>
          <a:xfrm>
            <a:off x="3584448" y="429768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3721608" y="443484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06. Signals</a:t>
            </a:r>
          </a:p>
        </p:txBody>
      </p:sp>
      <p:sp>
        <p:nvSpPr>
          <p:cNvPr id="22" name="TextBox 21"/>
          <p:cNvSpPr txBox="1"/>
          <p:nvPr/>
        </p:nvSpPr>
        <p:spPr>
          <a:xfrm>
            <a:off x="3721608"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What keeps coming up</a:t>
            </a:r>
          </a:p>
        </p:txBody>
      </p:sp>
      <p:sp>
        <p:nvSpPr>
          <p:cNvPr id="23" name="Rounded Rectangle 22"/>
          <p:cNvSpPr/>
          <p:nvPr/>
        </p:nvSpPr>
        <p:spPr>
          <a:xfrm>
            <a:off x="6281928" y="429768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19088" y="443484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07. World Model</a:t>
            </a:r>
          </a:p>
        </p:txBody>
      </p:sp>
      <p:sp>
        <p:nvSpPr>
          <p:cNvPr id="25" name="TextBox 24"/>
          <p:cNvSpPr txBox="1"/>
          <p:nvPr/>
        </p:nvSpPr>
        <p:spPr>
          <a:xfrm>
            <a:off x="6419088"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The truth about you</a:t>
            </a:r>
          </a:p>
        </p:txBody>
      </p:sp>
      <p:sp>
        <p:nvSpPr>
          <p:cNvPr id="26" name="Rounded Rectangle 25"/>
          <p:cNvSpPr/>
          <p:nvPr/>
        </p:nvSpPr>
        <p:spPr>
          <a:xfrm>
            <a:off x="8979408" y="4297680"/>
            <a:ext cx="2468880" cy="14173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9116568" y="4434840"/>
            <a:ext cx="2194560" cy="708660"/>
          </a:xfrm>
          <a:prstGeom prst="rect">
            <a:avLst/>
          </a:prstGeom>
          <a:noFill/>
        </p:spPr>
        <p:txBody>
          <a:bodyPr wrap="square" lIns="0" rIns="0" tIns="0" bIns="0" anchor="ctr">
            <a:spAutoFit/>
          </a:bodyPr>
          <a:lstStyle/>
          <a:p>
            <a:pPr algn="ctr"/>
            <a:r>
              <a:rPr sz="1800" b="0">
                <a:solidFill>
                  <a:srgbClr val="F4F4F4"/>
                </a:solidFill>
                <a:latin typeface="Inter Tight"/>
              </a:rPr>
              <a:t>08. Sources</a:t>
            </a:r>
          </a:p>
        </p:txBody>
      </p:sp>
      <p:sp>
        <p:nvSpPr>
          <p:cNvPr id="28" name="TextBox 27"/>
          <p:cNvSpPr txBox="1"/>
          <p:nvPr/>
        </p:nvSpPr>
        <p:spPr>
          <a:xfrm>
            <a:off x="9116568" y="5077206"/>
            <a:ext cx="2194560" cy="595274"/>
          </a:xfrm>
          <a:prstGeom prst="rect">
            <a:avLst/>
          </a:prstGeom>
          <a:noFill/>
        </p:spPr>
        <p:txBody>
          <a:bodyPr wrap="square" lIns="0" rIns="0" tIns="0" bIns="0" anchor="t">
            <a:spAutoFit/>
          </a:bodyPr>
          <a:lstStyle/>
          <a:p>
            <a:pPr algn="ctr"/>
            <a:r>
              <a:rPr sz="1200" b="0">
                <a:solidFill>
                  <a:srgbClr val="808080"/>
                </a:solidFill>
                <a:latin typeface="Inter Tight"/>
              </a:rPr>
              <a:t>Where it came from</a:t>
            </a:r>
          </a:p>
        </p:txBody>
      </p:sp>
      <p:sp>
        <p:nvSpPr>
          <p:cNvPr id="29" name="TextBox 2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INSTALL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moves</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Drag the pack</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brain-installer.md into your brain folder</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Type one sentence</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New session in Hermes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See the doors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Open your brain folder</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IN HERMES, CLICK NEW SESSION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Then type one sentence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brain-installer.md in my brain folder and build my brain.”</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HERMES ASKS YOU FIRST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Three quick questions</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name</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What should your agents call you? First name is fine.</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business</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In one sentence, what does it do, and for whom?</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3</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goal</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The one thing you most want done in the next three months.</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INSTALL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moves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Drag the pack</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brain-installer.md into your brain folder</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Type one sentence</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New session in Hermes</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See the doors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Open your brain folder</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Your eight doors</a:t>
            </a:r>
          </a:p>
        </p:txBody>
      </p:sp>
      <p:pic>
        <p:nvPicPr>
          <p:cNvPr id="4" name="Picture 3" descr="finder-eight-doors.png"/>
          <p:cNvPicPr>
            <a:picLocks noChangeAspect="1"/>
          </p:cNvPicPr>
          <p:nvPr/>
        </p:nvPicPr>
        <p:blipFill>
          <a:blip r:embed="rId3"/>
          <a:stretch>
            <a:fillRect/>
          </a:stretch>
        </p:blipFill>
        <p:spPr>
          <a:xfrm>
            <a:off x="3245562" y="960120"/>
            <a:ext cx="5670395"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EIGHT DOORS, A SYSTEM FOLDER, AND AGENTS.MD: THE RULE BOOK FOR YOUR AGENTS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04</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Capture</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Send one link. One note lands in your brain.</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Saved. Never opened again.</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SAVE BUTTON</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CAPTURE MEANS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Keep the source whole</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SAVED IN AN APP</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Lost in a feed</a:t>
            </a:r>
          </a:p>
          <a:p>
            <a:pPr algn="l">
              <a:lnSpc>
                <a:spcPct val="135000"/>
              </a:lnSpc>
            </a:pPr>
            <a:r>
              <a:rPr sz="2000" b="0">
                <a:solidFill>
                  <a:srgbClr val="9A9A9A"/>
                </a:solidFill>
                <a:latin typeface="Inter Tight"/>
              </a:rPr>
              <a:t>Your agent cannot read it</a:t>
            </a:r>
          </a:p>
          <a:p>
            <a:pPr algn="l">
              <a:lnSpc>
                <a:spcPct val="135000"/>
              </a:lnSpc>
            </a:pPr>
            <a:r>
              <a:rPr sz="2000" b="0">
                <a:solidFill>
                  <a:srgbClr val="9A9A9A"/>
                </a:solidFill>
                <a:latin typeface="Inter Tight"/>
              </a:rPr>
              <a:t>Gone if the post goes</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CAPTURED</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One note in 01. Inbox</a:t>
            </a:r>
          </a:p>
          <a:p>
            <a:pPr algn="l">
              <a:lnSpc>
                <a:spcPct val="135000"/>
              </a:lnSpc>
            </a:pPr>
            <a:r>
              <a:rPr sz="2000" b="0">
                <a:solidFill>
                  <a:srgbClr val="F2F2F2"/>
                </a:solidFill>
                <a:latin typeface="Inter Tight"/>
              </a:rPr>
              <a:t>The whole source, kept</a:t>
            </a:r>
          </a:p>
          <a:p>
            <a:pPr algn="l">
              <a:lnSpc>
                <a:spcPct val="135000"/>
              </a:lnSpc>
            </a:pPr>
            <a:r>
              <a:rPr sz="2000" b="0">
                <a:solidFill>
                  <a:srgbClr val="F2F2F2"/>
                </a:solidFill>
                <a:latin typeface="Inter Tight"/>
              </a:rPr>
              <a:t>A line saying where it came from</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FROM YOUR PHONE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steps</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Copy the link</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Tap Share, then Copy link</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Send it on Telegram</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To your Hermes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See the note land</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In 01. Inbox</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ON TELEGRAM, TO YOUR HERMES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Paste the link, then type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“Capture this: [the link or the idea].”</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One link, two words</a:t>
            </a:r>
          </a:p>
        </p:txBody>
      </p:sp>
      <p:pic>
        <p:nvPicPr>
          <p:cNvPr id="4" name="Picture 3" descr="tg-capture-typed.png"/>
          <p:cNvPicPr>
            <a:picLocks noChangeAspect="1"/>
          </p:cNvPicPr>
          <p:nvPr/>
        </p:nvPicPr>
        <p:blipFill>
          <a:blip r:embed="rId3"/>
          <a:stretch>
            <a:fillRect/>
          </a:stretch>
        </p:blipFill>
        <p:spPr>
          <a:xfrm>
            <a:off x="548640" y="2592163"/>
            <a:ext cx="11064240" cy="1902272"/>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A REAL CAPTURE: A PUBLIC ARTICLE LINK</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Hermes tells you where it went</a:t>
            </a:r>
          </a:p>
        </p:txBody>
      </p:sp>
      <p:pic>
        <p:nvPicPr>
          <p:cNvPr id="4" name="Picture 3" descr="tg-capture-saved.png"/>
          <p:cNvPicPr>
            <a:picLocks noChangeAspect="1"/>
          </p:cNvPicPr>
          <p:nvPr/>
        </p:nvPicPr>
        <p:blipFill>
          <a:blip r:embed="rId3"/>
          <a:stretch>
            <a:fillRect/>
          </a:stretch>
        </p:blipFill>
        <p:spPr>
          <a:xfrm>
            <a:off x="1574761" y="960120"/>
            <a:ext cx="9011996"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THE WHOLE ARTICLE, SAVED AS ONE NOTE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FROM YOUR PHONE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steps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Copy the link</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Tap Share, then Copy link</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Send it on Telegram</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To your Hermes</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See the note land</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In 01. Inbox</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It landed in your Inbox</a:t>
            </a:r>
          </a:p>
        </p:txBody>
      </p:sp>
      <p:pic>
        <p:nvPicPr>
          <p:cNvPr id="4" name="Picture 3" descr="inbox-note-landed.png"/>
          <p:cNvPicPr>
            <a:picLocks noChangeAspect="1"/>
          </p:cNvPicPr>
          <p:nvPr/>
        </p:nvPicPr>
        <p:blipFill>
          <a:blip r:embed="rId3"/>
          <a:stretch>
            <a:fillRect/>
          </a:stretch>
        </p:blipFill>
        <p:spPr>
          <a:xfrm>
            <a:off x="1570445" y="960120"/>
            <a:ext cx="9020628"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01. INBOX, AGENT-DROPS: ONE WHOLE NOTE PER SOURCE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YOUR TURN</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Capture one thing now</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One article or one video you liked this week.</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Capture this: [the link or the idea].</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05</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Connect your tools</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Every tool your business uses, plugged into your brain.</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Your brain only knows what it can reach.</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GABRIEL'S RULE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 PICTURE</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A new hire with no logins</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Smart and keen. But locked out of every app.</a:t>
            </a:r>
          </a:p>
          <a:p>
            <a:pPr algn="l">
              <a:lnSpc>
                <a:spcPct val="110000"/>
              </a:lnSpc>
            </a:pPr>
            <a:r>
              <a:rPr sz="2600" b="0">
                <a:solidFill>
                  <a:srgbClr val="9A9A9A"/>
                </a:solidFill>
                <a:latin typeface="Inter Tight"/>
              </a:rPr>
              <a:t>That is your agent right now.</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STEP 1: LIST EVERY TOOL</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Five buckets in any business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Attract</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marketing</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Convert</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sales</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Deliver</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operations, fulfilment</a:t>
            </a:r>
          </a:p>
        </p:txBody>
      </p:sp>
      <p:sp>
        <p:nvSpPr>
          <p:cNvPr id="18" name="Oval 17"/>
          <p:cNvSpPr/>
          <p:nvPr/>
        </p:nvSpPr>
        <p:spPr>
          <a:xfrm>
            <a:off x="84353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Money</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finance, admin</a:t>
            </a:r>
          </a:p>
        </p:txBody>
      </p:sp>
      <p:sp>
        <p:nvSpPr>
          <p:cNvPr id="21" name="Oval 20"/>
          <p:cNvSpPr/>
          <p:nvPr/>
        </p:nvSpPr>
        <p:spPr>
          <a:xfrm>
            <a:off x="1088136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Team</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people, team chat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BUCKET 1 OF 5</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Attract</a:t>
            </a:r>
          </a:p>
        </p:txBody>
      </p:sp>
      <p:pic>
        <p:nvPicPr>
          <p:cNvPr id="5" name="Picture 4" descr="b7eea497a38026624dd8ae8c42a8371b.png"/>
          <p:cNvPicPr>
            <a:picLocks noChangeAspect="1"/>
          </p:cNvPicPr>
          <p:nvPr/>
        </p:nvPicPr>
        <p:blipFill>
          <a:blip r:embed="rId3"/>
          <a:stretch>
            <a:fillRect/>
          </a:stretch>
        </p:blipFill>
        <p:spPr>
          <a:xfrm>
            <a:off x="1277874" y="3017520"/>
            <a:ext cx="955548" cy="955548"/>
          </a:xfrm>
          <a:prstGeom prst="rect">
            <a:avLst/>
          </a:prstGeom>
        </p:spPr>
      </p:pic>
      <p:sp>
        <p:nvSpPr>
          <p:cNvPr id="6" name="TextBox 5"/>
          <p:cNvSpPr txBox="1"/>
          <p:nvPr/>
        </p:nvSpPr>
        <p:spPr>
          <a:xfrm>
            <a:off x="886967"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Meta ads</a:t>
            </a:r>
          </a:p>
        </p:txBody>
      </p:sp>
      <p:pic>
        <p:nvPicPr>
          <p:cNvPr id="7" name="Picture 6" descr="5a3c8cd56474a2ea9482e32a8a0e8161.png"/>
          <p:cNvPicPr>
            <a:picLocks noChangeAspect="1"/>
          </p:cNvPicPr>
          <p:nvPr/>
        </p:nvPicPr>
        <p:blipFill>
          <a:blip r:embed="rId4"/>
          <a:stretch>
            <a:fillRect/>
          </a:stretch>
        </p:blipFill>
        <p:spPr>
          <a:xfrm>
            <a:off x="3015234" y="3017520"/>
            <a:ext cx="955548" cy="955548"/>
          </a:xfrm>
          <a:prstGeom prst="rect">
            <a:avLst/>
          </a:prstGeom>
        </p:spPr>
      </p:pic>
      <p:sp>
        <p:nvSpPr>
          <p:cNvPr id="8" name="TextBox 7"/>
          <p:cNvSpPr txBox="1"/>
          <p:nvPr/>
        </p:nvSpPr>
        <p:spPr>
          <a:xfrm>
            <a:off x="262432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Instagram</a:t>
            </a:r>
          </a:p>
        </p:txBody>
      </p:sp>
      <p:pic>
        <p:nvPicPr>
          <p:cNvPr id="9" name="Picture 8" descr="119f8625d0f8fdf7c0ed3d2a0e3d43e0.png"/>
          <p:cNvPicPr>
            <a:picLocks noChangeAspect="1"/>
          </p:cNvPicPr>
          <p:nvPr/>
        </p:nvPicPr>
        <p:blipFill>
          <a:blip r:embed="rId5"/>
          <a:stretch>
            <a:fillRect/>
          </a:stretch>
        </p:blipFill>
        <p:spPr>
          <a:xfrm>
            <a:off x="4752594" y="3017520"/>
            <a:ext cx="955548" cy="955548"/>
          </a:xfrm>
          <a:prstGeom prst="rect">
            <a:avLst/>
          </a:prstGeom>
        </p:spPr>
      </p:pic>
      <p:sp>
        <p:nvSpPr>
          <p:cNvPr id="10" name="TextBox 9"/>
          <p:cNvSpPr txBox="1"/>
          <p:nvPr/>
        </p:nvSpPr>
        <p:spPr>
          <a:xfrm>
            <a:off x="436168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YouTube</a:t>
            </a:r>
          </a:p>
        </p:txBody>
      </p:sp>
      <p:pic>
        <p:nvPicPr>
          <p:cNvPr id="11" name="Picture 10" descr="1f8df4c41583cd5ced402813ffa027d3.png"/>
          <p:cNvPicPr>
            <a:picLocks noChangeAspect="1"/>
          </p:cNvPicPr>
          <p:nvPr/>
        </p:nvPicPr>
        <p:blipFill>
          <a:blip r:embed="rId6"/>
          <a:stretch>
            <a:fillRect/>
          </a:stretch>
        </p:blipFill>
        <p:spPr>
          <a:xfrm>
            <a:off x="6489954" y="3017520"/>
            <a:ext cx="955548" cy="955548"/>
          </a:xfrm>
          <a:prstGeom prst="rect">
            <a:avLst/>
          </a:prstGeom>
        </p:spPr>
      </p:pic>
      <p:sp>
        <p:nvSpPr>
          <p:cNvPr id="12" name="TextBox 11"/>
          <p:cNvSpPr txBox="1"/>
          <p:nvPr/>
        </p:nvSpPr>
        <p:spPr>
          <a:xfrm>
            <a:off x="609904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TikTok</a:t>
            </a:r>
          </a:p>
        </p:txBody>
      </p:sp>
      <p:pic>
        <p:nvPicPr>
          <p:cNvPr id="13" name="Picture 12" descr="bbe86818e437a7969e503d11ad37a975.png"/>
          <p:cNvPicPr>
            <a:picLocks noChangeAspect="1"/>
          </p:cNvPicPr>
          <p:nvPr/>
        </p:nvPicPr>
        <p:blipFill>
          <a:blip r:embed="rId7"/>
          <a:stretch>
            <a:fillRect/>
          </a:stretch>
        </p:blipFill>
        <p:spPr>
          <a:xfrm>
            <a:off x="8227313" y="3017520"/>
            <a:ext cx="955548" cy="955548"/>
          </a:xfrm>
          <a:prstGeom prst="rect">
            <a:avLst/>
          </a:prstGeom>
        </p:spPr>
      </p:pic>
      <p:sp>
        <p:nvSpPr>
          <p:cNvPr id="14" name="TextBox 13"/>
          <p:cNvSpPr txBox="1"/>
          <p:nvPr/>
        </p:nvSpPr>
        <p:spPr>
          <a:xfrm>
            <a:off x="783640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Google Ads</a:t>
            </a:r>
          </a:p>
        </p:txBody>
      </p:sp>
      <p:pic>
        <p:nvPicPr>
          <p:cNvPr id="15" name="Picture 14" descr="b844296e4868f60c71a9f184fa24b9cf.png"/>
          <p:cNvPicPr>
            <a:picLocks noChangeAspect="1"/>
          </p:cNvPicPr>
          <p:nvPr/>
        </p:nvPicPr>
        <p:blipFill>
          <a:blip r:embed="rId8"/>
          <a:stretch>
            <a:fillRect/>
          </a:stretch>
        </p:blipFill>
        <p:spPr>
          <a:xfrm>
            <a:off x="9964674" y="3017520"/>
            <a:ext cx="955548" cy="955548"/>
          </a:xfrm>
          <a:prstGeom prst="rect">
            <a:avLst/>
          </a:prstGeom>
        </p:spPr>
      </p:pic>
      <p:sp>
        <p:nvSpPr>
          <p:cNvPr id="16" name="TextBox 15"/>
          <p:cNvSpPr txBox="1"/>
          <p:nvPr/>
        </p:nvSpPr>
        <p:spPr>
          <a:xfrm>
            <a:off x="957376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Mailchimp</a:t>
            </a:r>
          </a:p>
        </p:txBody>
      </p:sp>
      <p:sp>
        <p:nvSpPr>
          <p:cNvPr id="17" name="TextBox 16"/>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Ads, content, email, DMs, your site, your numbers.</a:t>
            </a:r>
          </a:p>
        </p:txBody>
      </p:sp>
      <p:sp>
        <p:nvSpPr>
          <p:cNvPr id="18" name="TextBox 1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BUCKET 2 OF 5</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Convert</a:t>
            </a:r>
          </a:p>
        </p:txBody>
      </p:sp>
      <p:pic>
        <p:nvPicPr>
          <p:cNvPr id="5" name="Picture 4" descr="c8ec95d2b578bd09d740a921ad8973b1.png"/>
          <p:cNvPicPr>
            <a:picLocks noChangeAspect="1"/>
          </p:cNvPicPr>
          <p:nvPr/>
        </p:nvPicPr>
        <p:blipFill>
          <a:blip r:embed="rId3"/>
          <a:stretch>
            <a:fillRect/>
          </a:stretch>
        </p:blipFill>
        <p:spPr>
          <a:xfrm>
            <a:off x="1277874" y="3017520"/>
            <a:ext cx="955548" cy="955548"/>
          </a:xfrm>
          <a:prstGeom prst="rect">
            <a:avLst/>
          </a:prstGeom>
        </p:spPr>
      </p:pic>
      <p:sp>
        <p:nvSpPr>
          <p:cNvPr id="6" name="TextBox 5"/>
          <p:cNvSpPr txBox="1"/>
          <p:nvPr/>
        </p:nvSpPr>
        <p:spPr>
          <a:xfrm>
            <a:off x="886967"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HubSpot</a:t>
            </a:r>
          </a:p>
        </p:txBody>
      </p:sp>
      <p:pic>
        <p:nvPicPr>
          <p:cNvPr id="7" name="Picture 6" descr="b6a6c326d8a768943981612b0ee9ac5d.png"/>
          <p:cNvPicPr>
            <a:picLocks noChangeAspect="1"/>
          </p:cNvPicPr>
          <p:nvPr/>
        </p:nvPicPr>
        <p:blipFill>
          <a:blip r:embed="rId4"/>
          <a:stretch>
            <a:fillRect/>
          </a:stretch>
        </p:blipFill>
        <p:spPr>
          <a:xfrm>
            <a:off x="3015234" y="3017520"/>
            <a:ext cx="955548" cy="955548"/>
          </a:xfrm>
          <a:prstGeom prst="rect">
            <a:avLst/>
          </a:prstGeom>
        </p:spPr>
      </p:pic>
      <p:sp>
        <p:nvSpPr>
          <p:cNvPr id="8" name="TextBox 7"/>
          <p:cNvSpPr txBox="1"/>
          <p:nvPr/>
        </p:nvSpPr>
        <p:spPr>
          <a:xfrm>
            <a:off x="262432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Calendly</a:t>
            </a:r>
          </a:p>
        </p:txBody>
      </p:sp>
      <p:pic>
        <p:nvPicPr>
          <p:cNvPr id="9" name="Picture 8" descr="07a9b93a144773980e9d47ae41179502.png"/>
          <p:cNvPicPr>
            <a:picLocks noChangeAspect="1"/>
          </p:cNvPicPr>
          <p:nvPr/>
        </p:nvPicPr>
        <p:blipFill>
          <a:blip r:embed="rId5"/>
          <a:stretch>
            <a:fillRect/>
          </a:stretch>
        </p:blipFill>
        <p:spPr>
          <a:xfrm>
            <a:off x="4752594" y="3017520"/>
            <a:ext cx="955548" cy="955548"/>
          </a:xfrm>
          <a:prstGeom prst="rect">
            <a:avLst/>
          </a:prstGeom>
        </p:spPr>
      </p:pic>
      <p:sp>
        <p:nvSpPr>
          <p:cNvPr id="10" name="TextBox 9"/>
          <p:cNvSpPr txBox="1"/>
          <p:nvPr/>
        </p:nvSpPr>
        <p:spPr>
          <a:xfrm>
            <a:off x="436168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Zoom</a:t>
            </a:r>
          </a:p>
        </p:txBody>
      </p:sp>
      <p:pic>
        <p:nvPicPr>
          <p:cNvPr id="11" name="Picture 10" descr="c4300ee4d305b317813c8e1d1bdf64c2.png"/>
          <p:cNvPicPr>
            <a:picLocks noChangeAspect="1"/>
          </p:cNvPicPr>
          <p:nvPr/>
        </p:nvPicPr>
        <p:blipFill>
          <a:blip r:embed="rId6"/>
          <a:stretch>
            <a:fillRect/>
          </a:stretch>
        </p:blipFill>
        <p:spPr>
          <a:xfrm>
            <a:off x="6489954" y="3017520"/>
            <a:ext cx="955548" cy="955548"/>
          </a:xfrm>
          <a:prstGeom prst="rect">
            <a:avLst/>
          </a:prstGeom>
        </p:spPr>
      </p:pic>
      <p:sp>
        <p:nvSpPr>
          <p:cNvPr id="12" name="TextBox 11"/>
          <p:cNvSpPr txBox="1"/>
          <p:nvPr/>
        </p:nvSpPr>
        <p:spPr>
          <a:xfrm>
            <a:off x="609904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Google Meet</a:t>
            </a:r>
          </a:p>
        </p:txBody>
      </p:sp>
      <p:pic>
        <p:nvPicPr>
          <p:cNvPr id="13" name="Picture 12" descr="14dd175fe9469dc097d33ab9e9e8f5d9.png"/>
          <p:cNvPicPr>
            <a:picLocks noChangeAspect="1"/>
          </p:cNvPicPr>
          <p:nvPr/>
        </p:nvPicPr>
        <p:blipFill>
          <a:blip r:embed="rId7"/>
          <a:stretch>
            <a:fillRect/>
          </a:stretch>
        </p:blipFill>
        <p:spPr>
          <a:xfrm>
            <a:off x="8227313" y="3017520"/>
            <a:ext cx="955548" cy="955548"/>
          </a:xfrm>
          <a:prstGeom prst="rect">
            <a:avLst/>
          </a:prstGeom>
        </p:spPr>
      </p:pic>
      <p:sp>
        <p:nvSpPr>
          <p:cNvPr id="14" name="TextBox 13"/>
          <p:cNvSpPr txBox="1"/>
          <p:nvPr/>
        </p:nvSpPr>
        <p:spPr>
          <a:xfrm>
            <a:off x="783640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Stripe</a:t>
            </a:r>
          </a:p>
        </p:txBody>
      </p:sp>
      <p:pic>
        <p:nvPicPr>
          <p:cNvPr id="15" name="Picture 14" descr="7e96bbe2876f270864c4b858b7481b85.png"/>
          <p:cNvPicPr>
            <a:picLocks noChangeAspect="1"/>
          </p:cNvPicPr>
          <p:nvPr/>
        </p:nvPicPr>
        <p:blipFill>
          <a:blip r:embed="rId8"/>
          <a:stretch>
            <a:fillRect/>
          </a:stretch>
        </p:blipFill>
        <p:spPr>
          <a:xfrm>
            <a:off x="9964674" y="3017520"/>
            <a:ext cx="955548" cy="955548"/>
          </a:xfrm>
          <a:prstGeom prst="rect">
            <a:avLst/>
          </a:prstGeom>
        </p:spPr>
      </p:pic>
      <p:sp>
        <p:nvSpPr>
          <p:cNvPr id="16" name="TextBox 15"/>
          <p:cNvSpPr txBox="1"/>
          <p:nvPr/>
        </p:nvSpPr>
        <p:spPr>
          <a:xfrm>
            <a:off x="957376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PayPal</a:t>
            </a:r>
          </a:p>
        </p:txBody>
      </p:sp>
      <p:sp>
        <p:nvSpPr>
          <p:cNvPr id="17" name="TextBox 16"/>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Your CRM, bookings, sales calls, checkout.</a:t>
            </a:r>
          </a:p>
        </p:txBody>
      </p:sp>
      <p:sp>
        <p:nvSpPr>
          <p:cNvPr id="18" name="TextBox 1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BUCKET 3 OF 5</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Deliver</a:t>
            </a:r>
          </a:p>
        </p:txBody>
      </p:sp>
      <p:pic>
        <p:nvPicPr>
          <p:cNvPr id="5" name="Picture 4" descr="e8c162c81715f32c209dad30e0ee051a.png"/>
          <p:cNvPicPr>
            <a:picLocks noChangeAspect="1"/>
          </p:cNvPicPr>
          <p:nvPr/>
        </p:nvPicPr>
        <p:blipFill>
          <a:blip r:embed="rId3"/>
          <a:stretch>
            <a:fillRect/>
          </a:stretch>
        </p:blipFill>
        <p:spPr>
          <a:xfrm>
            <a:off x="1277874" y="3017520"/>
            <a:ext cx="955548" cy="955548"/>
          </a:xfrm>
          <a:prstGeom prst="rect">
            <a:avLst/>
          </a:prstGeom>
        </p:spPr>
      </p:pic>
      <p:sp>
        <p:nvSpPr>
          <p:cNvPr id="6" name="TextBox 5"/>
          <p:cNvSpPr txBox="1"/>
          <p:nvPr/>
        </p:nvSpPr>
        <p:spPr>
          <a:xfrm>
            <a:off x="886967"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WhatsApp</a:t>
            </a:r>
          </a:p>
        </p:txBody>
      </p:sp>
      <p:pic>
        <p:nvPicPr>
          <p:cNvPr id="7" name="Picture 6" descr="a975b2214989f55084818fcf5d6f1b03.png"/>
          <p:cNvPicPr>
            <a:picLocks noChangeAspect="1"/>
          </p:cNvPicPr>
          <p:nvPr/>
        </p:nvPicPr>
        <p:blipFill>
          <a:blip r:embed="rId4"/>
          <a:stretch>
            <a:fillRect/>
          </a:stretch>
        </p:blipFill>
        <p:spPr>
          <a:xfrm>
            <a:off x="3015234" y="3017520"/>
            <a:ext cx="955548" cy="955548"/>
          </a:xfrm>
          <a:prstGeom prst="rect">
            <a:avLst/>
          </a:prstGeom>
        </p:spPr>
      </p:pic>
      <p:sp>
        <p:nvSpPr>
          <p:cNvPr id="8" name="TextBox 7"/>
          <p:cNvSpPr txBox="1"/>
          <p:nvPr/>
        </p:nvSpPr>
        <p:spPr>
          <a:xfrm>
            <a:off x="262432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Gmail</a:t>
            </a:r>
          </a:p>
        </p:txBody>
      </p:sp>
      <p:pic>
        <p:nvPicPr>
          <p:cNvPr id="9" name="Picture 8" descr="6f88b4a25f046e53e1698e3ce75fd8a6.png"/>
          <p:cNvPicPr>
            <a:picLocks noChangeAspect="1"/>
          </p:cNvPicPr>
          <p:nvPr/>
        </p:nvPicPr>
        <p:blipFill>
          <a:blip r:embed="rId5"/>
          <a:stretch>
            <a:fillRect/>
          </a:stretch>
        </p:blipFill>
        <p:spPr>
          <a:xfrm>
            <a:off x="4752594" y="3017520"/>
            <a:ext cx="955548" cy="955548"/>
          </a:xfrm>
          <a:prstGeom prst="rect">
            <a:avLst/>
          </a:prstGeom>
        </p:spPr>
      </p:pic>
      <p:sp>
        <p:nvSpPr>
          <p:cNvPr id="10" name="TextBox 9"/>
          <p:cNvSpPr txBox="1"/>
          <p:nvPr/>
        </p:nvSpPr>
        <p:spPr>
          <a:xfrm>
            <a:off x="436168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Google Calendar</a:t>
            </a:r>
          </a:p>
        </p:txBody>
      </p:sp>
      <p:pic>
        <p:nvPicPr>
          <p:cNvPr id="11" name="Picture 10" descr="a989996a8e73ba7d2b8dddc25c0ef5db.png"/>
          <p:cNvPicPr>
            <a:picLocks noChangeAspect="1"/>
          </p:cNvPicPr>
          <p:nvPr/>
        </p:nvPicPr>
        <p:blipFill>
          <a:blip r:embed="rId6"/>
          <a:stretch>
            <a:fillRect/>
          </a:stretch>
        </p:blipFill>
        <p:spPr>
          <a:xfrm>
            <a:off x="6489954" y="3017520"/>
            <a:ext cx="955548" cy="955548"/>
          </a:xfrm>
          <a:prstGeom prst="rect">
            <a:avLst/>
          </a:prstGeom>
        </p:spPr>
      </p:pic>
      <p:sp>
        <p:nvSpPr>
          <p:cNvPr id="12" name="TextBox 11"/>
          <p:cNvSpPr txBox="1"/>
          <p:nvPr/>
        </p:nvSpPr>
        <p:spPr>
          <a:xfrm>
            <a:off x="609904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Google Drive</a:t>
            </a:r>
          </a:p>
        </p:txBody>
      </p:sp>
      <p:pic>
        <p:nvPicPr>
          <p:cNvPr id="13" name="Picture 12" descr="6d3cfa3c94b53ef77aff4690daadf3cc.png"/>
          <p:cNvPicPr>
            <a:picLocks noChangeAspect="1"/>
          </p:cNvPicPr>
          <p:nvPr/>
        </p:nvPicPr>
        <p:blipFill>
          <a:blip r:embed="rId7"/>
          <a:stretch>
            <a:fillRect/>
          </a:stretch>
        </p:blipFill>
        <p:spPr>
          <a:xfrm>
            <a:off x="8227313" y="3017520"/>
            <a:ext cx="955548" cy="955548"/>
          </a:xfrm>
          <a:prstGeom prst="rect">
            <a:avLst/>
          </a:prstGeom>
        </p:spPr>
      </p:pic>
      <p:sp>
        <p:nvSpPr>
          <p:cNvPr id="14" name="TextBox 13"/>
          <p:cNvSpPr txBox="1"/>
          <p:nvPr/>
        </p:nvSpPr>
        <p:spPr>
          <a:xfrm>
            <a:off x="783640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Notion</a:t>
            </a:r>
          </a:p>
        </p:txBody>
      </p:sp>
      <p:pic>
        <p:nvPicPr>
          <p:cNvPr id="15" name="Picture 14" descr="17e65ff6adec808b141224360e336897.png"/>
          <p:cNvPicPr>
            <a:picLocks noChangeAspect="1"/>
          </p:cNvPicPr>
          <p:nvPr/>
        </p:nvPicPr>
        <p:blipFill>
          <a:blip r:embed="rId8"/>
          <a:stretch>
            <a:fillRect/>
          </a:stretch>
        </p:blipFill>
        <p:spPr>
          <a:xfrm>
            <a:off x="9964674" y="3017520"/>
            <a:ext cx="955548" cy="955548"/>
          </a:xfrm>
          <a:prstGeom prst="rect">
            <a:avLst/>
          </a:prstGeom>
        </p:spPr>
      </p:pic>
      <p:sp>
        <p:nvSpPr>
          <p:cNvPr id="16" name="TextBox 15"/>
          <p:cNvSpPr txBox="1"/>
          <p:nvPr/>
        </p:nvSpPr>
        <p:spPr>
          <a:xfrm>
            <a:off x="9573768" y="4110228"/>
            <a:ext cx="1737360" cy="365760"/>
          </a:xfrm>
          <a:prstGeom prst="rect">
            <a:avLst/>
          </a:prstGeom>
          <a:noFill/>
        </p:spPr>
        <p:txBody>
          <a:bodyPr wrap="square" lIns="0" rIns="0" tIns="0" bIns="0" anchor="t">
            <a:spAutoFit/>
          </a:bodyPr>
          <a:lstStyle/>
          <a:p>
            <a:pPr algn="ctr"/>
            <a:r>
              <a:rPr sz="1600" b="0">
                <a:solidFill>
                  <a:srgbClr val="9A9A9A"/>
                </a:solidFill>
                <a:latin typeface="Inter Tight"/>
              </a:rPr>
              <a:t>Asana</a:t>
            </a:r>
          </a:p>
        </p:txBody>
      </p:sp>
      <p:sp>
        <p:nvSpPr>
          <p:cNvPr id="17" name="TextBox 16"/>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How the work gets done and reaches the client.</a:t>
            </a:r>
          </a:p>
        </p:txBody>
      </p:sp>
      <p:sp>
        <p:nvSpPr>
          <p:cNvPr id="18" name="TextBox 1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BUCKET 4 OF 5</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Money</a:t>
            </a:r>
          </a:p>
        </p:txBody>
      </p:sp>
      <p:pic>
        <p:nvPicPr>
          <p:cNvPr id="5" name="Picture 4" descr="43538d27771a15141f78d950dfd5d019.png"/>
          <p:cNvPicPr>
            <a:picLocks noChangeAspect="1"/>
          </p:cNvPicPr>
          <p:nvPr/>
        </p:nvPicPr>
        <p:blipFill>
          <a:blip r:embed="rId3"/>
          <a:stretch>
            <a:fillRect/>
          </a:stretch>
        </p:blipFill>
        <p:spPr>
          <a:xfrm>
            <a:off x="1595628" y="3017520"/>
            <a:ext cx="1188720" cy="1188720"/>
          </a:xfrm>
          <a:prstGeom prst="rect">
            <a:avLst/>
          </a:prstGeom>
        </p:spPr>
      </p:pic>
      <p:sp>
        <p:nvSpPr>
          <p:cNvPr id="6" name="TextBox 5"/>
          <p:cNvSpPr txBox="1"/>
          <p:nvPr/>
        </p:nvSpPr>
        <p:spPr>
          <a:xfrm>
            <a:off x="88696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Xero</a:t>
            </a:r>
          </a:p>
        </p:txBody>
      </p:sp>
      <p:pic>
        <p:nvPicPr>
          <p:cNvPr id="7" name="Picture 6" descr="b01e22830266f112dfd2e9b364b26f05.png"/>
          <p:cNvPicPr>
            <a:picLocks noChangeAspect="1"/>
          </p:cNvPicPr>
          <p:nvPr/>
        </p:nvPicPr>
        <p:blipFill>
          <a:blip r:embed="rId4"/>
          <a:stretch>
            <a:fillRect/>
          </a:stretch>
        </p:blipFill>
        <p:spPr>
          <a:xfrm>
            <a:off x="4201668" y="3017520"/>
            <a:ext cx="1188720" cy="1188720"/>
          </a:xfrm>
          <a:prstGeom prst="rect">
            <a:avLst/>
          </a:prstGeom>
        </p:spPr>
      </p:pic>
      <p:sp>
        <p:nvSpPr>
          <p:cNvPr id="8" name="TextBox 7"/>
          <p:cNvSpPr txBox="1"/>
          <p:nvPr/>
        </p:nvSpPr>
        <p:spPr>
          <a:xfrm>
            <a:off x="349300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QuickBooks</a:t>
            </a:r>
          </a:p>
        </p:txBody>
      </p:sp>
      <p:pic>
        <p:nvPicPr>
          <p:cNvPr id="9" name="Picture 8" descr="14dd175fe9469dc097d33ab9e9e8f5d9.png"/>
          <p:cNvPicPr>
            <a:picLocks noChangeAspect="1"/>
          </p:cNvPicPr>
          <p:nvPr/>
        </p:nvPicPr>
        <p:blipFill>
          <a:blip r:embed="rId5"/>
          <a:stretch>
            <a:fillRect/>
          </a:stretch>
        </p:blipFill>
        <p:spPr>
          <a:xfrm>
            <a:off x="6807708" y="3017520"/>
            <a:ext cx="1188720" cy="1188720"/>
          </a:xfrm>
          <a:prstGeom prst="rect">
            <a:avLst/>
          </a:prstGeom>
        </p:spPr>
      </p:pic>
      <p:sp>
        <p:nvSpPr>
          <p:cNvPr id="10" name="TextBox 9"/>
          <p:cNvSpPr txBox="1"/>
          <p:nvPr/>
        </p:nvSpPr>
        <p:spPr>
          <a:xfrm>
            <a:off x="609904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Stripe</a:t>
            </a:r>
          </a:p>
        </p:txBody>
      </p:sp>
      <p:pic>
        <p:nvPicPr>
          <p:cNvPr id="11" name="Picture 10" descr="c89810b2de121b6539b9fe6e4df8c1c6.png"/>
          <p:cNvPicPr>
            <a:picLocks noChangeAspect="1"/>
          </p:cNvPicPr>
          <p:nvPr/>
        </p:nvPicPr>
        <p:blipFill>
          <a:blip r:embed="rId6"/>
          <a:stretch>
            <a:fillRect/>
          </a:stretch>
        </p:blipFill>
        <p:spPr>
          <a:xfrm>
            <a:off x="9413748" y="3017520"/>
            <a:ext cx="1188720" cy="1188720"/>
          </a:xfrm>
          <a:prstGeom prst="rect">
            <a:avLst/>
          </a:prstGeom>
        </p:spPr>
      </p:pic>
      <p:sp>
        <p:nvSpPr>
          <p:cNvPr id="12" name="TextBox 11"/>
          <p:cNvSpPr txBox="1"/>
          <p:nvPr/>
        </p:nvSpPr>
        <p:spPr>
          <a:xfrm>
            <a:off x="870508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Google Sheets</a:t>
            </a:r>
          </a:p>
        </p:txBody>
      </p:sp>
      <p:sp>
        <p:nvSpPr>
          <p:cNvPr id="13" name="TextBox 12"/>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Books, invoices, payments, expenses.</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BUCKET 5 OF 5</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Team</a:t>
            </a:r>
          </a:p>
        </p:txBody>
      </p:sp>
      <p:pic>
        <p:nvPicPr>
          <p:cNvPr id="5" name="Picture 4" descr="1931041e668810499e46bc1f2cc2f7a0.png"/>
          <p:cNvPicPr>
            <a:picLocks noChangeAspect="1"/>
          </p:cNvPicPr>
          <p:nvPr/>
        </p:nvPicPr>
        <p:blipFill>
          <a:blip r:embed="rId3"/>
          <a:stretch>
            <a:fillRect/>
          </a:stretch>
        </p:blipFill>
        <p:spPr>
          <a:xfrm>
            <a:off x="1356055" y="3017520"/>
            <a:ext cx="1146657" cy="1146657"/>
          </a:xfrm>
          <a:prstGeom prst="rect">
            <a:avLst/>
          </a:prstGeom>
        </p:spPr>
      </p:pic>
      <p:sp>
        <p:nvSpPr>
          <p:cNvPr id="6" name="TextBox 5"/>
          <p:cNvSpPr txBox="1"/>
          <p:nvPr/>
        </p:nvSpPr>
        <p:spPr>
          <a:xfrm>
            <a:off x="886968" y="4301337"/>
            <a:ext cx="2084832" cy="365760"/>
          </a:xfrm>
          <a:prstGeom prst="rect">
            <a:avLst/>
          </a:prstGeom>
          <a:noFill/>
        </p:spPr>
        <p:txBody>
          <a:bodyPr wrap="square" lIns="0" rIns="0" tIns="0" bIns="0" anchor="t">
            <a:spAutoFit/>
          </a:bodyPr>
          <a:lstStyle/>
          <a:p>
            <a:pPr algn="ctr"/>
            <a:r>
              <a:rPr sz="1600" b="0">
                <a:solidFill>
                  <a:srgbClr val="9A9A9A"/>
                </a:solidFill>
                <a:latin typeface="Inter Tight"/>
              </a:rPr>
              <a:t>Slack</a:t>
            </a:r>
          </a:p>
        </p:txBody>
      </p:sp>
      <p:pic>
        <p:nvPicPr>
          <p:cNvPr id="7" name="Picture 6" descr="2b5a194620ff742da3a91258d2295d83.png"/>
          <p:cNvPicPr>
            <a:picLocks noChangeAspect="1"/>
          </p:cNvPicPr>
          <p:nvPr/>
        </p:nvPicPr>
        <p:blipFill>
          <a:blip r:embed="rId4"/>
          <a:stretch>
            <a:fillRect/>
          </a:stretch>
        </p:blipFill>
        <p:spPr>
          <a:xfrm>
            <a:off x="3440887" y="3017520"/>
            <a:ext cx="1146657" cy="1146657"/>
          </a:xfrm>
          <a:prstGeom prst="rect">
            <a:avLst/>
          </a:prstGeom>
        </p:spPr>
      </p:pic>
      <p:sp>
        <p:nvSpPr>
          <p:cNvPr id="8" name="TextBox 7"/>
          <p:cNvSpPr txBox="1"/>
          <p:nvPr/>
        </p:nvSpPr>
        <p:spPr>
          <a:xfrm>
            <a:off x="2971800" y="4301337"/>
            <a:ext cx="2084832" cy="365760"/>
          </a:xfrm>
          <a:prstGeom prst="rect">
            <a:avLst/>
          </a:prstGeom>
          <a:noFill/>
        </p:spPr>
        <p:txBody>
          <a:bodyPr wrap="square" lIns="0" rIns="0" tIns="0" bIns="0" anchor="t">
            <a:spAutoFit/>
          </a:bodyPr>
          <a:lstStyle/>
          <a:p>
            <a:pPr algn="ctr"/>
            <a:r>
              <a:rPr sz="1600" b="0">
                <a:solidFill>
                  <a:srgbClr val="9A9A9A"/>
                </a:solidFill>
                <a:latin typeface="Inter Tight"/>
              </a:rPr>
              <a:t>Telegram</a:t>
            </a:r>
          </a:p>
        </p:txBody>
      </p:sp>
      <p:pic>
        <p:nvPicPr>
          <p:cNvPr id="9" name="Picture 8" descr="e340beef4ccb633e12bfab5bb01ac7cd.png"/>
          <p:cNvPicPr>
            <a:picLocks noChangeAspect="1"/>
          </p:cNvPicPr>
          <p:nvPr/>
        </p:nvPicPr>
        <p:blipFill>
          <a:blip r:embed="rId5"/>
          <a:stretch>
            <a:fillRect/>
          </a:stretch>
        </p:blipFill>
        <p:spPr>
          <a:xfrm>
            <a:off x="5525719" y="3017520"/>
            <a:ext cx="1146657" cy="1146657"/>
          </a:xfrm>
          <a:prstGeom prst="rect">
            <a:avLst/>
          </a:prstGeom>
        </p:spPr>
      </p:pic>
      <p:sp>
        <p:nvSpPr>
          <p:cNvPr id="10" name="TextBox 9"/>
          <p:cNvSpPr txBox="1"/>
          <p:nvPr/>
        </p:nvSpPr>
        <p:spPr>
          <a:xfrm>
            <a:off x="5056631" y="4301337"/>
            <a:ext cx="2084832" cy="365760"/>
          </a:xfrm>
          <a:prstGeom prst="rect">
            <a:avLst/>
          </a:prstGeom>
          <a:noFill/>
        </p:spPr>
        <p:txBody>
          <a:bodyPr wrap="square" lIns="0" rIns="0" tIns="0" bIns="0" anchor="t">
            <a:spAutoFit/>
          </a:bodyPr>
          <a:lstStyle/>
          <a:p>
            <a:pPr algn="ctr"/>
            <a:r>
              <a:rPr sz="1600" b="0">
                <a:solidFill>
                  <a:srgbClr val="9A9A9A"/>
                </a:solidFill>
                <a:latin typeface="Inter Tight"/>
              </a:rPr>
              <a:t>Trello</a:t>
            </a:r>
          </a:p>
        </p:txBody>
      </p:sp>
      <p:pic>
        <p:nvPicPr>
          <p:cNvPr id="11" name="Picture 10" descr="8a299b3b87ada6b0a42be3d88644111f.png"/>
          <p:cNvPicPr>
            <a:picLocks noChangeAspect="1"/>
          </p:cNvPicPr>
          <p:nvPr/>
        </p:nvPicPr>
        <p:blipFill>
          <a:blip r:embed="rId6"/>
          <a:stretch>
            <a:fillRect/>
          </a:stretch>
        </p:blipFill>
        <p:spPr>
          <a:xfrm>
            <a:off x="7610551" y="3017520"/>
            <a:ext cx="1146657" cy="1146657"/>
          </a:xfrm>
          <a:prstGeom prst="rect">
            <a:avLst/>
          </a:prstGeom>
        </p:spPr>
      </p:pic>
      <p:sp>
        <p:nvSpPr>
          <p:cNvPr id="12" name="TextBox 11"/>
          <p:cNvSpPr txBox="1"/>
          <p:nvPr/>
        </p:nvSpPr>
        <p:spPr>
          <a:xfrm>
            <a:off x="7141464" y="4301337"/>
            <a:ext cx="2084832" cy="365760"/>
          </a:xfrm>
          <a:prstGeom prst="rect">
            <a:avLst/>
          </a:prstGeom>
          <a:noFill/>
        </p:spPr>
        <p:txBody>
          <a:bodyPr wrap="square" lIns="0" rIns="0" tIns="0" bIns="0" anchor="t">
            <a:spAutoFit/>
          </a:bodyPr>
          <a:lstStyle/>
          <a:p>
            <a:pPr algn="ctr"/>
            <a:r>
              <a:rPr sz="1600" b="0">
                <a:solidFill>
                  <a:srgbClr val="9A9A9A"/>
                </a:solidFill>
                <a:latin typeface="Inter Tight"/>
              </a:rPr>
              <a:t>ClickUp</a:t>
            </a:r>
          </a:p>
        </p:txBody>
      </p:sp>
      <p:pic>
        <p:nvPicPr>
          <p:cNvPr id="13" name="Picture 12" descr="fbea5488210a4a1cebedd88728497541.png"/>
          <p:cNvPicPr>
            <a:picLocks noChangeAspect="1"/>
          </p:cNvPicPr>
          <p:nvPr/>
        </p:nvPicPr>
        <p:blipFill>
          <a:blip r:embed="rId7"/>
          <a:stretch>
            <a:fillRect/>
          </a:stretch>
        </p:blipFill>
        <p:spPr>
          <a:xfrm>
            <a:off x="9695383" y="3017520"/>
            <a:ext cx="1146657" cy="1146657"/>
          </a:xfrm>
          <a:prstGeom prst="rect">
            <a:avLst/>
          </a:prstGeom>
        </p:spPr>
      </p:pic>
      <p:sp>
        <p:nvSpPr>
          <p:cNvPr id="14" name="TextBox 13"/>
          <p:cNvSpPr txBox="1"/>
          <p:nvPr/>
        </p:nvSpPr>
        <p:spPr>
          <a:xfrm>
            <a:off x="9226296" y="4301337"/>
            <a:ext cx="2084832" cy="365760"/>
          </a:xfrm>
          <a:prstGeom prst="rect">
            <a:avLst/>
          </a:prstGeom>
          <a:noFill/>
        </p:spPr>
        <p:txBody>
          <a:bodyPr wrap="square" lIns="0" rIns="0" tIns="0" bIns="0" anchor="t">
            <a:spAutoFit/>
          </a:bodyPr>
          <a:lstStyle/>
          <a:p>
            <a:pPr algn="ctr"/>
            <a:r>
              <a:rPr sz="1600" b="0">
                <a:solidFill>
                  <a:srgbClr val="9A9A9A"/>
                </a:solidFill>
                <a:latin typeface="Inter Tight"/>
              </a:rPr>
              <a:t>Zapier</a:t>
            </a:r>
          </a:p>
        </p:txBody>
      </p:sp>
      <p:sp>
        <p:nvSpPr>
          <p:cNvPr id="15" name="TextBox 14"/>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Team chat, tasks, HR, the glue between apps.</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One list of every tool</a:t>
            </a:r>
          </a:p>
        </p:txBody>
      </p:sp>
      <p:pic>
        <p:nvPicPr>
          <p:cNvPr id="4" name="Picture 3" descr="tools-table.png"/>
          <p:cNvPicPr>
            <a:picLocks noChangeAspect="1"/>
          </p:cNvPicPr>
          <p:nvPr/>
        </p:nvPicPr>
        <p:blipFill>
          <a:blip r:embed="rId3"/>
          <a:stretch>
            <a:fillRect/>
          </a:stretch>
        </p:blipFill>
        <p:spPr>
          <a:xfrm>
            <a:off x="548640" y="2232859"/>
            <a:ext cx="11064239" cy="262088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MADE-UP EXAMPLE: MEI, TANGRAM TUITION HOUSE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49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TURN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Drag in the file, then type: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connect-your-tools.md in my brain folder and list my tools.”</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Read only, for now.</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IT CAN LOOK. IT CANNOT ACT AS YOU.</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STEP 2: THREE WAYS IN</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How an agent gets into a tool</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MCP</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 plug made for agents</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API</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 key to the back door</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Browser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uses the website like you do</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MCP: one standard plug for agents</a:t>
            </a:r>
          </a:p>
        </p:txBody>
      </p:sp>
      <p:pic>
        <p:nvPicPr>
          <p:cNvPr id="4" name="Picture 3" descr="mcp-home.png"/>
          <p:cNvPicPr>
            <a:picLocks noChangeAspect="1"/>
          </p:cNvPicPr>
          <p:nvPr/>
        </p:nvPicPr>
        <p:blipFill>
          <a:blip r:embed="rId3"/>
          <a:stretch>
            <a:fillRect/>
          </a:stretch>
        </p:blipFill>
        <p:spPr>
          <a:xfrm>
            <a:off x="1488440" y="960120"/>
            <a:ext cx="9184640"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MODELCONTEXTPROTOCOL.IO, LIVE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STEP 2: THREE WAYS IN</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How an agent gets into a tool</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MCP</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 plug made for agents</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API</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 key to the back door</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Browser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uses the website like you do</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STEP 2: THREE WAYS IN</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How an agent gets into a tool</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MCP</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 plug made for agents</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API</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 key to the back door</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Browser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uses the website like you do</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WhatsApp Web: the browser route</a:t>
            </a:r>
          </a:p>
        </p:txBody>
      </p:sp>
      <p:pic>
        <p:nvPicPr>
          <p:cNvPr id="4" name="Picture 3" descr="whatsapp-web.png"/>
          <p:cNvPicPr>
            <a:picLocks noChangeAspect="1"/>
          </p:cNvPicPr>
          <p:nvPr/>
        </p:nvPicPr>
        <p:blipFill>
          <a:blip r:embed="rId3"/>
          <a:stretch>
            <a:fillRect/>
          </a:stretch>
        </p:blipFill>
        <p:spPr>
          <a:xfrm>
            <a:off x="1947671" y="960120"/>
            <a:ext cx="8266176"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WHATSAPP WEB, LIVE ON SCREEN</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 DON'T CHOOSE</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Hermes picks the route</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It checks each tool today: plug, key or website.</a:t>
            </a:r>
          </a:p>
          <a:p>
            <a:pPr algn="l">
              <a:lnSpc>
                <a:spcPct val="110000"/>
              </a:lnSpc>
            </a:pPr>
            <a:r>
              <a:rPr sz="2600" b="0">
                <a:solidFill>
                  <a:srgbClr val="9A9A9A"/>
                </a:solidFill>
                <a:latin typeface="Inter Tight"/>
              </a:rPr>
              <a:t>For a plug, you sign in once on the tool's own page.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TURN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Then type: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“Pick the route for each of my tools and connect the MCPs.”</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LINKING WHATSAPP</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Scan, like WhatsApp Web</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Open WhatsApp</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On your phone, go to Settings.</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Linked devices</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Tap Link a device.</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03</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Scan the code</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Hermes shows the QR code. Scan it.</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59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TURN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Drag in the file, then type: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connect-to-capture.md in my brain folder and connect my WhatsApp.”</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A key is like money.</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STEP 3: ADD YOUR FIRST KEY</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WHERE KEYS LIVE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Never paste a key in the chat</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NEVER</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The chat with your agent</a:t>
            </a:r>
          </a:p>
          <a:p>
            <a:pPr algn="l">
              <a:lnSpc>
                <a:spcPct val="135000"/>
              </a:lnSpc>
            </a:pPr>
            <a:r>
              <a:rPr sz="2000" b="0">
                <a:solidFill>
                  <a:srgbClr val="9A9A9A"/>
                </a:solidFill>
                <a:latin typeface="Inter Tight"/>
              </a:rPr>
              <a:t>A screenshot or a note</a:t>
            </a:r>
          </a:p>
          <a:p>
            <a:pPr algn="l">
              <a:lnSpc>
                <a:spcPct val="135000"/>
              </a:lnSpc>
            </a:pPr>
            <a:r>
              <a:rPr sz="2000" b="0">
                <a:solidFill>
                  <a:srgbClr val="9A9A9A"/>
                </a:solidFill>
                <a:latin typeface="Inter Tight"/>
              </a:rPr>
              <a:t>Telegram or WhatsApp</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ALWAYS</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Your password manager</a:t>
            </a:r>
          </a:p>
          <a:p>
            <a:pPr algn="l">
              <a:lnSpc>
                <a:spcPct val="135000"/>
              </a:lnSpc>
            </a:pPr>
            <a:r>
              <a:rPr sz="2000" b="0">
                <a:solidFill>
                  <a:srgbClr val="F2F2F2"/>
                </a:solidFill>
                <a:latin typeface="Inter Tight"/>
              </a:rPr>
              <a:t>The locked drawer on your box</a:t>
            </a:r>
          </a:p>
          <a:p>
            <a:pPr algn="l">
              <a:lnSpc>
                <a:spcPct val="135000"/>
              </a:lnSpc>
            </a:pPr>
            <a:r>
              <a:rPr sz="2000" b="0">
                <a:solidFill>
                  <a:srgbClr val="F2F2F2"/>
                </a:solidFill>
                <a:latin typeface="Inter Tight"/>
              </a:rPr>
              <a:t>Moved for you by Claude Code</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A KEY TRAVELS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Copy it. Never show it.</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Copy the key</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the tool's own site</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Claude Code carries it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from your clipboard, unseen</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Locked drawer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 your box, by name only</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A KEY TRAVELS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Copy it. Never show it.</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Copy the key</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the tool's own site</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Claude Code carries it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your clipboard, unseen</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Locked drawer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 your box, by name only</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64</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A KEY TRAVELS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Copy it. Never show it.</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Copy the key</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the tool's own site</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Claude Code carries it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your clipboard, unseen</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Locked drawer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your box, by name only</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Your first key: here.now</a:t>
            </a:r>
          </a:p>
        </p:txBody>
      </p:sp>
      <p:pic>
        <p:nvPicPr>
          <p:cNvPr id="4" name="Picture 3" descr="here-now-docs-crop.png"/>
          <p:cNvPicPr>
            <a:picLocks noChangeAspect="1"/>
          </p:cNvPicPr>
          <p:nvPr/>
        </p:nvPicPr>
        <p:blipFill>
          <a:blip r:embed="rId3"/>
          <a:stretch>
            <a:fillRect/>
          </a:stretch>
        </p:blipFill>
        <p:spPr>
          <a:xfrm>
            <a:off x="548640" y="1628335"/>
            <a:ext cx="11064240" cy="3829929"/>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HERE.NOW DOCS, LIVE. IT PUBLISHES YOUR AGENT'S PAGES TO A LINK.</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TURN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With the key copied, type: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“Add a key for here.now.”</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CLAUDE CODE ON YOUR LAPTOP</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CHECK IT WORKED</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Back in Hermes, type: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“Show my tools table.”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68</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DONE WHEN</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Tools connected</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Every tool listed. Plugs signed in.</a:t>
            </a:r>
          </a:p>
          <a:p>
            <a:pPr algn="l">
              <a:lnSpc>
                <a:spcPct val="120000"/>
              </a:lnSpc>
            </a:pPr>
            <a:r>
              <a:rPr sz="2100" b="0">
                <a:solidFill>
                  <a:srgbClr val="9A9A9A"/>
                </a:solidFill>
                <a:latin typeface="Inter Tight"/>
              </a:rPr>
              <a:t>WhatsApp linked, if you want it.</a:t>
            </a:r>
          </a:p>
          <a:p>
            <a:pPr algn="l">
              <a:lnSpc>
                <a:spcPct val="120000"/>
              </a:lnSpc>
            </a:pPr>
            <a:r>
              <a:rPr sz="2100" b="0">
                <a:solidFill>
                  <a:srgbClr val="9A9A9A"/>
                </a:solidFill>
                <a:latin typeface="Inter Tight"/>
              </a:rPr>
              <a:t>here.now key in the locked drawer.</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Your brain can now reach your business.</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69</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06</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Attract, Convert, Deliver.</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Every business, in three steps.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EVERY BUSINESS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First, people find you.</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Attract</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How people first hear of you</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Convert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How they become customers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Deliver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How you do the work</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71</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EVERY BUSINESS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Then they decide to buy.</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Attract</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How people first hear of you</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Convert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How they become customers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Deliver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How you do the work</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72</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EVERY BUSINESS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Then you do the work.</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Attract</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How people first hear of you</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Convert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How they become customers</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Deliver</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How you do the work</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73</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MADE-UP EXAMPLE: TANGRAM TUITION HOUSE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Attract: a parent sees a post.</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Sees a post</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Facebook</a:t>
            </a:r>
          </a:p>
        </p:txBody>
      </p:sp>
      <p:sp>
        <p:nvSpPr>
          <p:cNvPr id="12" name="Oval 11"/>
          <p:cNvSpPr/>
          <p:nvPr/>
        </p:nvSpPr>
        <p:spPr>
          <a:xfrm>
            <a:off x="348843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WhatsApp enquiry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Asks about Sec 1 maths</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Trial lesson</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Booked by the front desk</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Enrol?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Yes or no</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First term</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Classes, homework, reports</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74</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MADE-UP EXAMPLE: TANGRAM TUITION HOUSE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Convert: a trial, then a yes.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Sees a post</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Facebook</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WhatsApp enquiry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Asks about Sec 1 maths</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Trial lesson</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Booked by the front desk</a:t>
            </a:r>
          </a:p>
        </p:txBody>
      </p:sp>
      <p:sp>
        <p:nvSpPr>
          <p:cNvPr id="18" name="Oval 17"/>
          <p:cNvSpPr/>
          <p:nvPr/>
        </p:nvSpPr>
        <p:spPr>
          <a:xfrm>
            <a:off x="83804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Enrol?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Yes or no</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First term</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Classes, homework, reports</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75</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MADE-UP EXAMPLE: TANGRAM TUITION HOUSE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Deliver: the first term.</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Sees a post</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Facebook</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WhatsApp enquiry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Asks about Sec 1 maths</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Trial lesson</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Booked by the front desk</a:t>
            </a:r>
          </a:p>
        </p:txBody>
      </p:sp>
      <p:sp>
        <p:nvSpPr>
          <p:cNvPr id="18" name="Oval 17"/>
          <p:cNvSpPr/>
          <p:nvPr/>
        </p:nvSpPr>
        <p:spPr>
          <a:xfrm>
            <a:off x="84353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Enrol?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Yes or no</a:t>
            </a:r>
          </a:p>
        </p:txBody>
      </p:sp>
      <p:sp>
        <p:nvSpPr>
          <p:cNvPr id="21" name="Oval 20"/>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First term</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Classes, homework, reports</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76</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Your interview asks about all three.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ATTRACT · CONVERT · DELIVER</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77</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07</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The interview.</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Your chief of staff learns you and your business.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78</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LIKE A NEW COACH</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It reads first, then asks.</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It reads your brain folder.</a:t>
            </a:r>
          </a:p>
          <a:p>
            <a:pPr algn="l">
              <a:lnSpc>
                <a:spcPct val="110000"/>
              </a:lnSpc>
            </a:pPr>
            <a:r>
              <a:rPr sz="2600" b="0">
                <a:solidFill>
                  <a:srgbClr val="9A9A9A"/>
                </a:solidFill>
                <a:latin typeface="Inter Tight"/>
              </a:rPr>
              <a:t>It only asks what it does not know yet.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79</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IT ASKS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Who you are.</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Who you are, how you talk</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goals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What success looks like</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business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Attract, Convert, Deliver</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rules</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Alone, ask first, contact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80</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IT ASKS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What you want.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Who you are, how you talk</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goals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What success looks like</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business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Attract, Convert, Deliver</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rules</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Alone, ask first, contact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81</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IT ASKS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How your business runs.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Who you are, how you talk</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goals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What success looks like</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business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Attract, Convert, Deliver</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rules</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Alone, ask first, contact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82</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IT ASKS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What it may do.</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Who you are, how you talk</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goals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What success looks like</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business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Attract, Convert, Deliver</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rules</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Alone, ask first, contact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It asks one question at a time.</a:t>
            </a:r>
          </a:p>
        </p:txBody>
      </p:sp>
      <p:pic>
        <p:nvPicPr>
          <p:cNvPr id="4" name="Picture 3" descr="interview-batch.png"/>
          <p:cNvPicPr>
            <a:picLocks noChangeAspect="1"/>
          </p:cNvPicPr>
          <p:nvPr/>
        </p:nvPicPr>
        <p:blipFill>
          <a:blip r:embed="rId3"/>
          <a:stretch>
            <a:fillRect/>
          </a:stretch>
        </p:blipFill>
        <p:spPr>
          <a:xfrm>
            <a:off x="548640" y="1757817"/>
            <a:ext cx="11064240" cy="3570964"/>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A REAL INTERVIEW, MADE-UP MEMBER</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84</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It writes your Brain Map.</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LIST OF FOLDERS YOUR NOTES GO INTO</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85</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YOUR BRAIN FOLDER</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Your notes land in your brain.</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Who you are, your goals, how you work.</a:t>
            </a:r>
          </a:p>
        </p:txBody>
      </p:sp>
      <p:pic>
        <p:nvPicPr>
          <p:cNvPr id="6" name="Picture 5" descr="twin-folders.png"/>
          <p:cNvPicPr>
            <a:picLocks noChangeAspect="1"/>
          </p:cNvPicPr>
          <p:nvPr/>
        </p:nvPicPr>
        <p:blipFill>
          <a:blip r:embed="rId3"/>
          <a:stretch>
            <a:fillRect/>
          </a:stretch>
        </p:blipFill>
        <p:spPr>
          <a:xfrm>
            <a:off x="5943600" y="548640"/>
            <a:ext cx="4846320" cy="5486400"/>
          </a:xfrm>
          <a:prstGeom prst="rect">
            <a:avLst/>
          </a:prstGeom>
          <a:ln w="9525">
            <a:solidFill>
              <a:srgbClr val="3A3A3C"/>
            </a:solidFill>
          </a:ln>
        </p:spPr>
      </p:pic>
      <p:sp>
        <p:nvSpPr>
          <p:cNvPr id="7" name="TextBox 6"/>
          <p:cNvSpPr txBox="1"/>
          <p:nvPr/>
        </p:nvSpPr>
        <p:spPr>
          <a:xfrm>
            <a:off x="4892040" y="612647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YOUR TWIN NOTES, IN YOUR BRAIN FOLDER</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86</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START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Say this to Hermes.</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ouria-interview.md in my brain folder and interview me.”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OR SAY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87</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STOPPED? PICK IT UP</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Say this to carry on.</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“Continue my interview.”</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WORKS IN A NEW CHAT, ON ANY DEVICE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88</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TIP 1</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Answer by voice on Telegram.</a:t>
            </a:r>
          </a:p>
        </p:txBody>
      </p:sp>
      <p:pic>
        <p:nvPicPr>
          <p:cNvPr id="5" name="Picture 4" descr="2b5a194620ff742da3a91258d2295d83.png"/>
          <p:cNvPicPr>
            <a:picLocks noChangeAspect="1"/>
          </p:cNvPicPr>
          <p:nvPr/>
        </p:nvPicPr>
        <p:blipFill>
          <a:blip r:embed="rId3"/>
          <a:stretch>
            <a:fillRect/>
          </a:stretch>
        </p:blipFill>
        <p:spPr>
          <a:xfrm>
            <a:off x="5504688" y="3017520"/>
            <a:ext cx="1188720" cy="1188720"/>
          </a:xfrm>
          <a:prstGeom prst="rect">
            <a:avLst/>
          </a:prstGeom>
        </p:spPr>
      </p:pic>
      <p:sp>
        <p:nvSpPr>
          <p:cNvPr id="6" name="TextBox 5"/>
          <p:cNvSpPr txBox="1"/>
          <p:nvPr/>
        </p:nvSpPr>
        <p:spPr>
          <a:xfrm>
            <a:off x="886967" y="4343400"/>
            <a:ext cx="10424160" cy="365760"/>
          </a:xfrm>
          <a:prstGeom prst="rect">
            <a:avLst/>
          </a:prstGeom>
          <a:noFill/>
        </p:spPr>
        <p:txBody>
          <a:bodyPr wrap="square" lIns="0" rIns="0" tIns="0" bIns="0" anchor="t">
            <a:spAutoFit/>
          </a:bodyPr>
          <a:lstStyle/>
          <a:p>
            <a:pPr algn="ctr"/>
            <a:r>
              <a:rPr sz="1600" b="0">
                <a:solidFill>
                  <a:srgbClr val="9A9A9A"/>
                </a:solidFill>
                <a:latin typeface="Inter Tight"/>
              </a:rPr>
              <a:t>Telegram</a:t>
            </a:r>
          </a:p>
        </p:txBody>
      </p:sp>
      <p:sp>
        <p:nvSpPr>
          <p:cNvPr id="7" name="TextBox 6"/>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Talking is faster than typing. Talk like you would to a new hire.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89</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TIP 2</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Skip what it already knows.</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If its guess is right, say yes.</a:t>
            </a:r>
          </a:p>
          <a:p>
            <a:pPr algn="l">
              <a:lnSpc>
                <a:spcPct val="110000"/>
              </a:lnSpc>
            </a:pPr>
            <a:r>
              <a:rPr sz="2600" b="0">
                <a:solidFill>
                  <a:srgbClr val="9A9A9A"/>
                </a:solidFill>
                <a:latin typeface="Inter Tight"/>
              </a:rPr>
              <a:t>If it is wrong, fix it.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90</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TIP 3</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Fix anything, any time.</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Everything is in pencil, not pen.</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91</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GET AT THE END</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Three things, written for you.</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Brain Map</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Where every note goes.</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goals</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Your result, and the weekly action you control.</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03</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rules</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Alone. Ask first. How to reach you.</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92</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Lunch. Keep answering on your phone.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YOUR INTERVIEW KEEPS GOING WHILE YOU EAT</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93</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08</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Fill your brain</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Pour in what you already have. Sort it once. See your map.</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94</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Nothing in, nothing out.</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CAPTURE IS THE HEAVIEST PART</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95</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POUR IN WHAT YOU ALREADY HAVE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piles</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Old projects</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Files and folders that still matter</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Old notes</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Apps, notebooks, bookmarks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Old chats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Your ChatGPT or Claude export</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96</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WHERE IT GOES</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Drag it into 01. Inbox</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One door for everything new. The bots sort it later.</a:t>
            </a:r>
          </a:p>
        </p:txBody>
      </p:sp>
      <p:pic>
        <p:nvPicPr>
          <p:cNvPr id="6" name="Picture 5" descr="doors.png"/>
          <p:cNvPicPr>
            <a:picLocks noChangeAspect="1"/>
          </p:cNvPicPr>
          <p:nvPr/>
        </p:nvPicPr>
        <p:blipFill>
          <a:blip r:embed="rId3"/>
          <a:stretch>
            <a:fillRect/>
          </a:stretch>
        </p:blipFill>
        <p:spPr>
          <a:xfrm>
            <a:off x="4892040" y="1815084"/>
            <a:ext cx="6949440" cy="2953512"/>
          </a:xfrm>
          <a:prstGeom prst="rect">
            <a:avLst/>
          </a:prstGeom>
          <a:ln w="9525">
            <a:solidFill>
              <a:srgbClr val="3A3A3C"/>
            </a:solidFill>
          </a:ln>
        </p:spPr>
      </p:pic>
      <p:sp>
        <p:nvSpPr>
          <p:cNvPr id="7" name="TextBox 6"/>
          <p:cNvSpPr txBox="1"/>
          <p:nvPr/>
        </p:nvSpPr>
        <p:spPr>
          <a:xfrm>
            <a:off x="4892040" y="4860036"/>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YOUR BRAIN FOLDER IN OBSIDIAN</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97</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POUR IN WHAT YOU ALREADY HAVE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piles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Old projects</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Files and folders that still matter</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Old notes</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Apps, notebooks, bookmarks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Old chats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Your ChatGPT or Claude export</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98</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OLD NOTES LIVE EVERYWHERE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Find every note you kept</a:t>
            </a:r>
          </a:p>
        </p:txBody>
      </p:sp>
      <p:pic>
        <p:nvPicPr>
          <p:cNvPr id="5" name="Picture 4" descr="2d37ee39f01b745fc3b7236e84948c2a.png"/>
          <p:cNvPicPr>
            <a:picLocks noChangeAspect="1"/>
          </p:cNvPicPr>
          <p:nvPr/>
        </p:nvPicPr>
        <p:blipFill>
          <a:blip r:embed="rId3"/>
          <a:stretch>
            <a:fillRect/>
          </a:stretch>
        </p:blipFill>
        <p:spPr>
          <a:xfrm>
            <a:off x="1595628" y="3017520"/>
            <a:ext cx="1188720" cy="1188720"/>
          </a:xfrm>
          <a:prstGeom prst="rect">
            <a:avLst/>
          </a:prstGeom>
        </p:spPr>
      </p:pic>
      <p:sp>
        <p:nvSpPr>
          <p:cNvPr id="6" name="TextBox 5"/>
          <p:cNvSpPr txBox="1"/>
          <p:nvPr/>
        </p:nvSpPr>
        <p:spPr>
          <a:xfrm>
            <a:off x="88696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Apple Notes</a:t>
            </a:r>
          </a:p>
        </p:txBody>
      </p:sp>
      <p:pic>
        <p:nvPicPr>
          <p:cNvPr id="7" name="Picture 6" descr="34ed113645291f40f011454d957ece53.png"/>
          <p:cNvPicPr>
            <a:picLocks noChangeAspect="1"/>
          </p:cNvPicPr>
          <p:nvPr/>
        </p:nvPicPr>
        <p:blipFill>
          <a:blip r:embed="rId4"/>
          <a:stretch>
            <a:fillRect/>
          </a:stretch>
        </p:blipFill>
        <p:spPr>
          <a:xfrm>
            <a:off x="4201668" y="3017520"/>
            <a:ext cx="1188720" cy="1188720"/>
          </a:xfrm>
          <a:prstGeom prst="rect">
            <a:avLst/>
          </a:prstGeom>
        </p:spPr>
      </p:pic>
      <p:sp>
        <p:nvSpPr>
          <p:cNvPr id="8" name="TextBox 7"/>
          <p:cNvSpPr txBox="1"/>
          <p:nvPr/>
        </p:nvSpPr>
        <p:spPr>
          <a:xfrm>
            <a:off x="349300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Evernote</a:t>
            </a:r>
          </a:p>
        </p:txBody>
      </p:sp>
      <p:pic>
        <p:nvPicPr>
          <p:cNvPr id="9" name="Picture 8" descr="f001f9ad35e54793393ce0fab2564da5.png"/>
          <p:cNvPicPr>
            <a:picLocks noChangeAspect="1"/>
          </p:cNvPicPr>
          <p:nvPr/>
        </p:nvPicPr>
        <p:blipFill>
          <a:blip r:embed="rId5"/>
          <a:stretch>
            <a:fillRect/>
          </a:stretch>
        </p:blipFill>
        <p:spPr>
          <a:xfrm>
            <a:off x="6807708" y="3017520"/>
            <a:ext cx="1188720" cy="1188720"/>
          </a:xfrm>
          <a:prstGeom prst="rect">
            <a:avLst/>
          </a:prstGeom>
        </p:spPr>
      </p:pic>
      <p:sp>
        <p:nvSpPr>
          <p:cNvPr id="10" name="TextBox 9"/>
          <p:cNvSpPr txBox="1"/>
          <p:nvPr/>
        </p:nvSpPr>
        <p:spPr>
          <a:xfrm>
            <a:off x="609904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Google Keep</a:t>
            </a:r>
          </a:p>
        </p:txBody>
      </p:sp>
      <p:pic>
        <p:nvPicPr>
          <p:cNvPr id="11" name="Picture 10" descr="f1c0ce8337473675d6498987c206365f.png"/>
          <p:cNvPicPr>
            <a:picLocks noChangeAspect="1"/>
          </p:cNvPicPr>
          <p:nvPr/>
        </p:nvPicPr>
        <p:blipFill>
          <a:blip r:embed="rId6"/>
          <a:stretch>
            <a:fillRect/>
          </a:stretch>
        </p:blipFill>
        <p:spPr>
          <a:xfrm>
            <a:off x="9413748" y="3017520"/>
            <a:ext cx="1188720" cy="1188720"/>
          </a:xfrm>
          <a:prstGeom prst="rect">
            <a:avLst/>
          </a:prstGeom>
        </p:spPr>
      </p:pic>
      <p:sp>
        <p:nvSpPr>
          <p:cNvPr id="12" name="TextBox 11"/>
          <p:cNvSpPr txBox="1"/>
          <p:nvPr/>
        </p:nvSpPr>
        <p:spPr>
          <a:xfrm>
            <a:off x="8705088" y="4343400"/>
            <a:ext cx="2606040" cy="365760"/>
          </a:xfrm>
          <a:prstGeom prst="rect">
            <a:avLst/>
          </a:prstGeom>
          <a:noFill/>
        </p:spPr>
        <p:txBody>
          <a:bodyPr wrap="square" lIns="0" rIns="0" tIns="0" bIns="0" anchor="t">
            <a:spAutoFit/>
          </a:bodyPr>
          <a:lstStyle/>
          <a:p>
            <a:pPr algn="ctr"/>
            <a:r>
              <a:rPr sz="1600" b="0">
                <a:solidFill>
                  <a:srgbClr val="9A9A9A"/>
                </a:solidFill>
                <a:latin typeface="Inter Tight"/>
              </a:rPr>
              <a:t>Bookmarks</a:t>
            </a:r>
          </a:p>
        </p:txBody>
      </p:sp>
      <p:sp>
        <p:nvSpPr>
          <p:cNvPr id="13" name="TextBox 12"/>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A paper notebook? Take a photo of each page.</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99</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SEND THE PHOTOS AND FILES TO HERMES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Then say two words</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“Capture this.”</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100</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POUR IN WHAT YOU ALREADY HAVE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piles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Old projects</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Files and folders that still matter</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Old notes</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Apps, notebooks, bookmarks</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Old chats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Your ChatGPT or Claude export</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101</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OLD CHATS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Years of you, in one zip</a:t>
            </a:r>
          </a:p>
        </p:txBody>
      </p:sp>
      <p:pic>
        <p:nvPicPr>
          <p:cNvPr id="5" name="Picture 4" descr="2087f3f4123791bb7897b6d65fb612e1.png"/>
          <p:cNvPicPr>
            <a:picLocks noChangeAspect="1"/>
          </p:cNvPicPr>
          <p:nvPr/>
        </p:nvPicPr>
        <p:blipFill>
          <a:blip r:embed="rId3"/>
          <a:stretch>
            <a:fillRect/>
          </a:stretch>
        </p:blipFill>
        <p:spPr>
          <a:xfrm>
            <a:off x="2898648" y="3017520"/>
            <a:ext cx="1188720" cy="1188720"/>
          </a:xfrm>
          <a:prstGeom prst="rect">
            <a:avLst/>
          </a:prstGeom>
        </p:spPr>
      </p:pic>
      <p:sp>
        <p:nvSpPr>
          <p:cNvPr id="6" name="TextBox 5"/>
          <p:cNvSpPr txBox="1"/>
          <p:nvPr/>
        </p:nvSpPr>
        <p:spPr>
          <a:xfrm>
            <a:off x="886968" y="4343400"/>
            <a:ext cx="5212080" cy="365760"/>
          </a:xfrm>
          <a:prstGeom prst="rect">
            <a:avLst/>
          </a:prstGeom>
          <a:noFill/>
        </p:spPr>
        <p:txBody>
          <a:bodyPr wrap="square" lIns="0" rIns="0" tIns="0" bIns="0" anchor="t">
            <a:spAutoFit/>
          </a:bodyPr>
          <a:lstStyle/>
          <a:p>
            <a:pPr algn="ctr"/>
            <a:r>
              <a:rPr sz="1600" b="0">
                <a:solidFill>
                  <a:srgbClr val="9A9A9A"/>
                </a:solidFill>
                <a:latin typeface="Inter Tight"/>
              </a:rPr>
              <a:t>ChatGPT</a:t>
            </a:r>
          </a:p>
        </p:txBody>
      </p:sp>
      <p:pic>
        <p:nvPicPr>
          <p:cNvPr id="7" name="Picture 6" descr="217ceeafee2014403a0c61d9ad8e0add.png"/>
          <p:cNvPicPr>
            <a:picLocks noChangeAspect="1"/>
          </p:cNvPicPr>
          <p:nvPr/>
        </p:nvPicPr>
        <p:blipFill>
          <a:blip r:embed="rId4"/>
          <a:stretch>
            <a:fillRect/>
          </a:stretch>
        </p:blipFill>
        <p:spPr>
          <a:xfrm>
            <a:off x="8110727" y="3017520"/>
            <a:ext cx="1188720" cy="1188720"/>
          </a:xfrm>
          <a:prstGeom prst="rect">
            <a:avLst/>
          </a:prstGeom>
        </p:spPr>
      </p:pic>
      <p:sp>
        <p:nvSpPr>
          <p:cNvPr id="8" name="TextBox 7"/>
          <p:cNvSpPr txBox="1"/>
          <p:nvPr/>
        </p:nvSpPr>
        <p:spPr>
          <a:xfrm>
            <a:off x="6099048" y="4343400"/>
            <a:ext cx="5212080" cy="365760"/>
          </a:xfrm>
          <a:prstGeom prst="rect">
            <a:avLst/>
          </a:prstGeom>
          <a:noFill/>
        </p:spPr>
        <p:txBody>
          <a:bodyPr wrap="square" lIns="0" rIns="0" tIns="0" bIns="0" anchor="t">
            <a:spAutoFit/>
          </a:bodyPr>
          <a:lstStyle/>
          <a:p>
            <a:pPr algn="ctr"/>
            <a:r>
              <a:rPr sz="1600" b="0">
                <a:solidFill>
                  <a:srgbClr val="9A9A9A"/>
                </a:solidFill>
                <a:latin typeface="Inter Tight"/>
              </a:rPr>
              <a:t>Claude</a:t>
            </a:r>
          </a:p>
        </p:txBody>
      </p:sp>
      <p:sp>
        <p:nvSpPr>
          <p:cNvPr id="9" name="TextBox 8"/>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ChatGPT: Settings, Data controls, Export. Claude: Settings, Privacy, Export data.</a:t>
            </a:r>
          </a:p>
        </p:txBody>
      </p:sp>
      <p:sp>
        <p:nvSpPr>
          <p:cNvPr id="10" name="TextBox 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102</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DRAG THE ZIP IN WHOLE</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Don't open it. Drop it in.</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Drag the export zip onto 01. Inbox. Your bots read every chat.</a:t>
            </a:r>
          </a:p>
        </p:txBody>
      </p:sp>
      <p:pic>
        <p:nvPicPr>
          <p:cNvPr id="6" name="Picture 5" descr="agent-drops.png"/>
          <p:cNvPicPr>
            <a:picLocks noChangeAspect="1"/>
          </p:cNvPicPr>
          <p:nvPr/>
        </p:nvPicPr>
        <p:blipFill>
          <a:blip r:embed="rId3"/>
          <a:stretch>
            <a:fillRect/>
          </a:stretch>
        </p:blipFill>
        <p:spPr>
          <a:xfrm>
            <a:off x="4892040" y="1669580"/>
            <a:ext cx="6949440" cy="3244519"/>
          </a:xfrm>
          <a:prstGeom prst="rect">
            <a:avLst/>
          </a:prstGeom>
          <a:ln w="9525">
            <a:solidFill>
              <a:srgbClr val="3A3A3C"/>
            </a:solidFill>
          </a:ln>
        </p:spPr>
      </p:pic>
      <p:sp>
        <p:nvSpPr>
          <p:cNvPr id="7" name="TextBox 6"/>
          <p:cNvSpPr txBox="1"/>
          <p:nvPr/>
        </p:nvSpPr>
        <p:spPr>
          <a:xfrm>
            <a:off x="4892040" y="500553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EVERYTHING NEW LANDS IN 01. INBOX</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103</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Missed something? Drop it in later.</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YOU CAN ALWAYS RUN IT AGAIN</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104</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A full Inbox is a messy drawer.</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NOW WE SORT IT</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105</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PICTURE THIS</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A lemonade stand</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Every time a customer says something, it goes in a notebook.</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106</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 CLOSE LOOP</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One loop, five steps</a:t>
            </a:r>
          </a:p>
        </p:txBody>
      </p:sp>
      <p:cxnSp>
        <p:nvCxnSpPr>
          <p:cNvPr id="5" name="Connector 4"/>
          <p:cNvCxnSpPr/>
          <p:nvPr/>
        </p:nvCxnSpPr>
        <p:spPr>
          <a:xfrm>
            <a:off x="137160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Capture</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 it whole. Every comment in the notebook.</a:t>
            </a:r>
          </a:p>
        </p:txBody>
      </p:sp>
      <p:sp>
        <p:nvSpPr>
          <p:cNvPr id="12" name="Oval 11"/>
          <p:cNvSpPr/>
          <p:nvPr/>
        </p:nvSpPr>
        <p:spPr>
          <a:xfrm>
            <a:off x="3543299"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Link</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Small notes, one idea each, linked</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Organise</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File by the Brain Map</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Signal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Count what keeps coming up</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Execute</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act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107</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 CLOSE LOOP</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One loop, five steps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 it whole. Every comment in the notebook.</a:t>
            </a:r>
          </a:p>
        </p:txBody>
      </p:sp>
      <p:sp>
        <p:nvSpPr>
          <p:cNvPr id="12" name="Oval 11"/>
          <p:cNvSpPr/>
          <p:nvPr/>
        </p:nvSpPr>
        <p:spPr>
          <a:xfrm>
            <a:off x="348843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Link</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idea per note: "too sour". Linked to who said it.</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Organise</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File by the Brain Map</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Signal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Count what keeps coming up</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Execute</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act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108</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 CLOSE LOOP</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One loop, five steps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 it whole. Every comment in the notebook.</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Link</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idea per note: "too sour". Linked to who said it.</a:t>
            </a:r>
          </a:p>
        </p:txBody>
      </p:sp>
      <p:sp>
        <p:nvSpPr>
          <p:cNvPr id="15" name="Oval 14"/>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Organise</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Recipe notes in Recipe. Customer notes in Customers.</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Signal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Count what keeps coming up</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Execute</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act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109</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 CLOSE LOOP</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One loop, five steps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 it whole. Every comment in the notebook.</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Link</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idea per note: "too sour". Linked to who said it.</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Organise</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Recipe notes in Recipe. Customer notes in Customers.</a:t>
            </a:r>
          </a:p>
        </p:txBody>
      </p:sp>
      <p:sp>
        <p:nvSpPr>
          <p:cNvPr id="18" name="Oval 17"/>
          <p:cNvSpPr/>
          <p:nvPr/>
        </p:nvSpPr>
        <p:spPr>
          <a:xfrm>
            <a:off x="83804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Signal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3+ this week, and more than last week</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Execute</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act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110</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 CLOSE LOOP</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One loop, five steps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 it whole. Every comment in the notebook.</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Link</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idea per note: "too sour". Linked to who said it.</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Organise</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Recipe notes in Recipe. Customer notes in Customers.</a:t>
            </a:r>
          </a:p>
        </p:txBody>
      </p:sp>
      <p:sp>
        <p:nvSpPr>
          <p:cNvPr id="18" name="Oval 17"/>
          <p:cNvSpPr/>
          <p:nvPr/>
        </p:nvSpPr>
        <p:spPr>
          <a:xfrm>
            <a:off x="84353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Signal</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3+ this week, and more than last week</a:t>
            </a:r>
          </a:p>
        </p:txBody>
      </p:sp>
      <p:sp>
        <p:nvSpPr>
          <p:cNvPr id="21" name="Oval 20"/>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Execute</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 act. Fix the recipe.</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111</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A small note: one idea, linked back</a:t>
            </a:r>
          </a:p>
        </p:txBody>
      </p:sp>
      <p:pic>
        <p:nvPicPr>
          <p:cNvPr id="4" name="Picture 3" descr="small-note.png"/>
          <p:cNvPicPr>
            <a:picLocks noChangeAspect="1"/>
          </p:cNvPicPr>
          <p:nvPr/>
        </p:nvPicPr>
        <p:blipFill>
          <a:blip r:embed="rId3"/>
          <a:stretch>
            <a:fillRect/>
          </a:stretch>
        </p:blipFill>
        <p:spPr>
          <a:xfrm>
            <a:off x="2625000" y="960120"/>
            <a:ext cx="6911518"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ONE IDEA, THE WORDS IT CAME FROM, AND WHERE IT CAME FROM</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112</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SIGNAL</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Signal is a count that grew</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"Too sour": 5 times this week, 2 the week before.</a:t>
            </a:r>
          </a:p>
        </p:txBody>
      </p:sp>
      <p:pic>
        <p:nvPicPr>
          <p:cNvPr id="6" name="Picture 5" descr="signal-note.png"/>
          <p:cNvPicPr>
            <a:picLocks noChangeAspect="1"/>
          </p:cNvPicPr>
          <p:nvPr/>
        </p:nvPicPr>
        <p:blipFill>
          <a:blip r:embed="rId3"/>
          <a:stretch>
            <a:fillRect/>
          </a:stretch>
        </p:blipFill>
        <p:spPr>
          <a:xfrm>
            <a:off x="4892040" y="1719942"/>
            <a:ext cx="6949440" cy="3143794"/>
          </a:xfrm>
          <a:prstGeom prst="rect">
            <a:avLst/>
          </a:prstGeom>
          <a:ln w="9525">
            <a:solidFill>
              <a:srgbClr val="3A3A3C"/>
            </a:solidFill>
          </a:ln>
        </p:spPr>
      </p:pic>
      <p:sp>
        <p:nvSpPr>
          <p:cNvPr id="7" name="TextBox 6"/>
          <p:cNvSpPr txBox="1"/>
          <p:nvPr/>
        </p:nvSpPr>
        <p:spPr>
          <a:xfrm>
            <a:off x="4892040" y="4955177"/>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EACH SIGNAL SHOWS THE NOTES BEHIND IT</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113</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WHO DOES THE WORK</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Capture is done. Three more helpers.</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One bot for L, one for O, one for S. Execute is your main Hermes.</a:t>
            </a:r>
          </a:p>
        </p:txBody>
      </p:sp>
      <p:pic>
        <p:nvPicPr>
          <p:cNvPr id="6" name="Picture 5" descr="four-bots.png"/>
          <p:cNvPicPr>
            <a:picLocks noChangeAspect="1"/>
          </p:cNvPicPr>
          <p:nvPr/>
        </p:nvPicPr>
        <p:blipFill>
          <a:blip r:embed="rId3"/>
          <a:stretch>
            <a:fillRect/>
          </a:stretch>
        </p:blipFill>
        <p:spPr>
          <a:xfrm>
            <a:off x="4892040" y="1337310"/>
            <a:ext cx="6949440" cy="3909059"/>
          </a:xfrm>
          <a:prstGeom prst="rect">
            <a:avLst/>
          </a:prstGeom>
          <a:ln w="9525">
            <a:solidFill>
              <a:srgbClr val="3A3A3C"/>
            </a:solidFill>
          </a:ln>
        </p:spPr>
      </p:pic>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114</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THREE BOTS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One job each</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L</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Link bot</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Breaks each new thing into small notes and links them, with proof.</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O</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Organise bot</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Files each small note into a folder on your Brain Map.</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S</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Signal bot</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Counts what keeps coming up and tells you on Telegram.</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115</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FIRST, THE RECIPE FILE</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Drag one file into your brain</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Download link-organise-signal-bots.md.</a:t>
            </a:r>
          </a:p>
          <a:p>
            <a:pPr algn="l">
              <a:lnSpc>
                <a:spcPct val="110000"/>
              </a:lnSpc>
            </a:pPr>
            <a:r>
              <a:rPr sz="2600" b="0">
                <a:solidFill>
                  <a:srgbClr val="9A9A9A"/>
                </a:solidFill>
                <a:latin typeface="Inter Tight"/>
              </a:rPr>
              <a:t>Drag it onto your brain folder.</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116</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MAKE YOUR BOTS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Then type one sentence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link-organise-signal-bots.md in my brain folder and make my Link, Organise and Signal bots.”</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117</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"Your Link, Organise and Signal bots are ready."</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WAIT FOR THIS LINE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118</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RUN THEM ONCE, BY HAND</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Now the first run</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“Run my Link, Organise and Signal now.”</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119</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Big Inbox? Let it run.</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IT TELLS YOU HERE AND ON TELEGRAM WHEN IT'S DONE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120</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READ THE REPORT</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Not every Signal is true</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A young brain finds few. You are the judge.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121</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NOW SEE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Open Obsidian</a:t>
            </a:r>
          </a:p>
        </p:txBody>
      </p:sp>
      <p:pic>
        <p:nvPicPr>
          <p:cNvPr id="5" name="Picture 4" descr="a5e14c2cbbf9cfce4134217652be9978.png"/>
          <p:cNvPicPr>
            <a:picLocks noChangeAspect="1"/>
          </p:cNvPicPr>
          <p:nvPr/>
        </p:nvPicPr>
        <p:blipFill>
          <a:blip r:embed="rId3"/>
          <a:stretch>
            <a:fillRect/>
          </a:stretch>
        </p:blipFill>
        <p:spPr>
          <a:xfrm>
            <a:off x="5504688" y="3017520"/>
            <a:ext cx="1188720" cy="1188720"/>
          </a:xfrm>
          <a:prstGeom prst="rect">
            <a:avLst/>
          </a:prstGeom>
        </p:spPr>
      </p:pic>
      <p:sp>
        <p:nvSpPr>
          <p:cNvPr id="6" name="TextBox 5"/>
          <p:cNvSpPr txBox="1"/>
          <p:nvPr/>
        </p:nvSpPr>
        <p:spPr>
          <a:xfrm>
            <a:off x="886967" y="4343400"/>
            <a:ext cx="10424160" cy="365760"/>
          </a:xfrm>
          <a:prstGeom prst="rect">
            <a:avLst/>
          </a:prstGeom>
          <a:noFill/>
        </p:spPr>
        <p:txBody>
          <a:bodyPr wrap="square" lIns="0" rIns="0" tIns="0" bIns="0" anchor="t">
            <a:spAutoFit/>
          </a:bodyPr>
          <a:lstStyle/>
          <a:p>
            <a:pPr algn="ctr"/>
            <a:r>
              <a:rPr sz="1600" b="0">
                <a:solidFill>
                  <a:srgbClr val="9A9A9A"/>
                </a:solidFill>
                <a:latin typeface="Inter Tight"/>
              </a:rPr>
              <a:t>Obsidian</a:t>
            </a:r>
          </a:p>
        </p:txBody>
      </p:sp>
      <p:sp>
        <p:nvSpPr>
          <p:cNvPr id="7" name="TextBox 6"/>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Open folder as vault. Pick your brain folder.</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122</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This is your brain.</a:t>
            </a:r>
          </a:p>
        </p:txBody>
      </p:sp>
      <p:pic>
        <p:nvPicPr>
          <p:cNvPr id="4" name="Picture 3" descr="graph-dark.png"/>
          <p:cNvPicPr>
            <a:picLocks noChangeAspect="1"/>
          </p:cNvPicPr>
          <p:nvPr/>
        </p:nvPicPr>
        <p:blipFill>
          <a:blip r:embed="rId3"/>
          <a:stretch>
            <a:fillRect/>
          </a:stretch>
        </p:blipFill>
        <p:spPr>
          <a:xfrm>
            <a:off x="1947671" y="960120"/>
            <a:ext cx="8266176"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CLICK THE GRAPH ICON. EVERY DOT IS A NOTE, EVERY LINE A LINK.</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123</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Your first map. It only grows.</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YOU OWN IT</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124</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DREAMING: THE SAME BOTS, EVERY NIGHT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brain works at night</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Capture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your day into the Inbox</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Link, Organise, Signal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 bots you just ran, now every night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GBrain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Re-reads every note so search stays fresh</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morning</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Top signals on your phone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125</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DREAMING: THE SAME BOTS, EVERY NIGHT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brain works at night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your day into the Inbox</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Link, Organise, Signal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bots you just ran, now every night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GBrain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Re-reads every note so search stays fresh</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morning</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Top signals on your phone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126</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DREAMING: THE SAME BOTS, EVERY NIGHT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brain works at night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your day into the Inbox</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Link, Organise, Signal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bots you just ran, now every night</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GBrain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Re-reads every note so search stays fresh</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morning</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Top signals on your phone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127</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DREAMING: THE SAME BOTS, EVERY NIGHT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brain works at night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Capture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your day into the Inbox</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Link, Organise, Signal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bots you just ran, now every night</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GBrain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Re-reads every note so search stays fresh</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morning</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Top signals on your phone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128</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DRAG IT ONTO YOUR BRAIN FOLDER</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Drop it in.</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dreaming-and-recall.md</a:t>
            </a:r>
          </a:p>
          <a:p>
            <a:pPr algn="l">
              <a:lnSpc>
                <a:spcPct val="120000"/>
              </a:lnSpc>
            </a:pPr>
            <a:r>
              <a:rPr sz="2100" b="0">
                <a:solidFill>
                  <a:srgbClr val="9A9A9A"/>
                </a:solidFill>
                <a:latin typeface="Inter Tight"/>
              </a:rPr>
              <a:t>You never need to read it.</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Downloads: class.ouria.com</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129</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SET UP YOUR DREAMING</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Type one sentence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dreaming-and-recall.md in my brain folder and set up my Dreaming.”</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130</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09</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Search and score your brain.</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GBrain and Voyage, the same setup I use. Then your brain sits an exam.</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131</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PICTURE THIS</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A librarian who read everything</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You ask about "payment".</a:t>
            </a:r>
          </a:p>
          <a:p>
            <a:pPr algn="l">
              <a:lnSpc>
                <a:spcPct val="110000"/>
              </a:lnSpc>
            </a:pPr>
            <a:r>
              <a:rPr sz="2600" b="0">
                <a:solidFill>
                  <a:srgbClr val="9A9A9A"/>
                </a:solidFill>
                <a:latin typeface="Inter Tight"/>
              </a:rPr>
              <a:t>She also brings the invoice note.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132</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RECALL</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Give your brain a search engine</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GBrain reads every note, so the right one is found fast.</a:t>
            </a:r>
          </a:p>
        </p:txBody>
      </p:sp>
      <p:pic>
        <p:nvPicPr>
          <p:cNvPr id="6" name="Picture 5" descr="gbrain.png"/>
          <p:cNvPicPr>
            <a:picLocks noChangeAspect="1"/>
          </p:cNvPicPr>
          <p:nvPr/>
        </p:nvPicPr>
        <p:blipFill>
          <a:blip r:embed="rId3"/>
          <a:stretch>
            <a:fillRect/>
          </a:stretch>
        </p:blipFill>
        <p:spPr>
          <a:xfrm>
            <a:off x="4892040" y="1337310"/>
            <a:ext cx="6949440" cy="3909059"/>
          </a:xfrm>
          <a:prstGeom prst="rect">
            <a:avLst/>
          </a:prstGeom>
          <a:ln w="9525">
            <a:solidFill>
              <a:srgbClr val="3A3A3C"/>
            </a:solidFill>
          </a:ln>
        </p:spPr>
      </p:pic>
      <p:sp>
        <p:nvSpPr>
          <p:cNvPr id="7" name="TextBox 6"/>
          <p:cNvSpPr txBox="1"/>
          <p:nvPr/>
        </p:nvSpPr>
        <p:spPr>
          <a:xfrm>
            <a:off x="4892040" y="533780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GBRAIN, FREE AND OPEN SOURCE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133</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SAME CHAT WITH HERMES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Install your search engine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“Give my brain its search engine.”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134</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PROVE IT REMEMBERS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Check it works</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“Check my brain's search engine works.”</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135</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THEN ASK ONE IT CANNOT ANSWER</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 good agent never guesses</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GOOD</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Names the note it used</a:t>
            </a:r>
          </a:p>
          <a:p>
            <a:pPr algn="l">
              <a:lnSpc>
                <a:spcPct val="135000"/>
              </a:lnSpc>
            </a:pPr>
            <a:r>
              <a:rPr sz="2000" b="0">
                <a:solidFill>
                  <a:srgbClr val="9A9A9A"/>
                </a:solidFill>
                <a:latin typeface="Inter Tight"/>
              </a:rPr>
              <a:t>Says "not in the brain"</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BAD</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Makes something up</a:t>
            </a:r>
          </a:p>
          <a:p>
            <a:pPr algn="l">
              <a:lnSpc>
                <a:spcPct val="135000"/>
              </a:lnSpc>
            </a:pPr>
            <a:r>
              <a:rPr sz="2000" b="0">
                <a:solidFill>
                  <a:srgbClr val="F2F2F2"/>
                </a:solidFill>
                <a:latin typeface="Inter Tight"/>
              </a:rPr>
              <a:t>Names no note</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136</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SEARCH BY MEANING</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Voyage: it finds what you meant</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Ask for "payment". It also finds "invoice" and "fees".</a:t>
            </a:r>
          </a:p>
          <a:p>
            <a:pPr algn="l">
              <a:lnSpc>
                <a:spcPct val="110000"/>
              </a:lnSpc>
            </a:pPr>
            <a:r>
              <a:rPr sz="1900" b="0">
                <a:solidFill>
                  <a:srgbClr val="9A9A9A"/>
                </a:solidFill>
                <a:latin typeface="Inter Tight"/>
              </a:rPr>
              <a:t>The same setup I use.</a:t>
            </a:r>
          </a:p>
        </p:txBody>
      </p:sp>
      <p:pic>
        <p:nvPicPr>
          <p:cNvPr id="6" name="Picture 5" descr="voyage.png"/>
          <p:cNvPicPr>
            <a:picLocks noChangeAspect="1"/>
          </p:cNvPicPr>
          <p:nvPr/>
        </p:nvPicPr>
        <p:blipFill>
          <a:blip r:embed="rId3"/>
          <a:stretch>
            <a:fillRect/>
          </a:stretch>
        </p:blipFill>
        <p:spPr>
          <a:xfrm>
            <a:off x="4892040" y="1684781"/>
            <a:ext cx="6949440" cy="3214116"/>
          </a:xfrm>
          <a:prstGeom prst="rect">
            <a:avLst/>
          </a:prstGeom>
          <a:ln w="9525">
            <a:solidFill>
              <a:srgbClr val="3A3A3C"/>
            </a:solidFill>
          </a:ln>
        </p:spPr>
      </p:pic>
      <p:sp>
        <p:nvSpPr>
          <p:cNvPr id="7" name="TextBox 6"/>
          <p:cNvSpPr txBox="1"/>
          <p:nvPr/>
        </p:nvSpPr>
        <p:spPr>
          <a:xfrm>
            <a:off x="4892040" y="4990338"/>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VOYAGE AI</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137</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ON YOUR LAPTOP, KEY COPIED</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Add your Voyage key</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“Add a key for Voyage.”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CLAUDE CODE ON YOUR LAPTOP</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138</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BACK IN HERMES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Turn on meaning search</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“Turn on meaning search in my brain.”</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139</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BRAIN SCORE</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Give your brain an exam</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You write the questions.</a:t>
            </a:r>
          </a:p>
          <a:p>
            <a:pPr algn="l">
              <a:lnSpc>
                <a:spcPct val="110000"/>
              </a:lnSpc>
            </a:pPr>
            <a:r>
              <a:rPr sz="2600" b="0">
                <a:solidFill>
                  <a:srgbClr val="9A9A9A"/>
                </a:solidFill>
                <a:latin typeface="Inter Tight"/>
              </a:rPr>
              <a:t>You keep the answer sheet.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140</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BRAIN SCORE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Write. Take. Fix.</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Write your test</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your own notes</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Take your test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Hermes answers, gets a score</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Fix it</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Then test again, every week</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141</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CLAUDE CODE, NOT HERMES</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On your laptop.</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Your answer sheet stays with you.</a:t>
            </a:r>
          </a:p>
          <a:p>
            <a:pPr algn="l">
              <a:lnSpc>
                <a:spcPct val="120000"/>
              </a:lnSpc>
            </a:pPr>
            <a:r>
              <a:rPr sz="2100" b="0">
                <a:solidFill>
                  <a:srgbClr val="9A9A9A"/>
                </a:solidFill>
                <a:latin typeface="Inter Tight"/>
              </a:rPr>
              <a:t>Hermes never sees it.</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Downloads: class.ouria.com</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142</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NEW CLAUDE CODE CHAT, FILE ADDED</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Write your test</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“Help me create a test for my second brain.”</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CLAUDE CODE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143</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BRAIN SCORE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Write. Take. Fix.</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Write your test</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your own notes</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Take your test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Hermes answers, gets a score</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Fix it</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Then test again, every week</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144</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SAME CLAUDE CODE CHAT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Start the test</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“Run my brain exam three times and score it.”</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CLAUDE CODE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145</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2286000" y="1417320"/>
            <a:ext cx="7616952" cy="274320"/>
          </a:xfrm>
          <a:prstGeom prst="rect">
            <a:avLst/>
          </a:prstGeom>
          <a:noFill/>
        </p:spPr>
        <p:txBody>
          <a:bodyPr wrap="square" lIns="0" rIns="0" tIns="0" bIns="0" anchor="t">
            <a:spAutoFit/>
          </a:bodyPr>
          <a:lstStyle/>
          <a:p>
            <a:pPr algn="ctr"/>
            <a:r>
              <a:rPr sz="1350" b="0" spc="200">
                <a:solidFill>
                  <a:srgbClr val="808080"/>
                </a:solidFill>
                <a:latin typeface="Inter Tight"/>
              </a:rPr>
              <a:t>MY OWN BRAIN</a:t>
            </a:r>
          </a:p>
        </p:txBody>
      </p:sp>
      <p:sp>
        <p:nvSpPr>
          <p:cNvPr id="4" name="TextBox 3"/>
          <p:cNvSpPr txBox="1"/>
          <p:nvPr/>
        </p:nvSpPr>
        <p:spPr>
          <a:xfrm>
            <a:off x="1097280" y="1737360"/>
            <a:ext cx="9966960" cy="2468880"/>
          </a:xfrm>
          <a:prstGeom prst="rect">
            <a:avLst/>
          </a:prstGeom>
          <a:noFill/>
        </p:spPr>
        <p:txBody>
          <a:bodyPr wrap="square" lIns="0" rIns="0" tIns="0" bIns="0" anchor="t">
            <a:spAutoFit/>
          </a:bodyPr>
          <a:lstStyle/>
          <a:p>
            <a:pPr algn="ctr"/>
            <a:r>
              <a:rPr sz="20000" b="0">
                <a:solidFill>
                  <a:srgbClr val="F4F4F4"/>
                </a:solidFill>
                <a:latin typeface="Inter Tight"/>
              </a:rPr>
              <a:t>92</a:t>
            </a:r>
          </a:p>
        </p:txBody>
      </p:sp>
      <p:sp>
        <p:nvSpPr>
          <p:cNvPr id="5" name="TextBox 4"/>
          <p:cNvSpPr txBox="1"/>
          <p:nvPr/>
        </p:nvSpPr>
        <p:spPr>
          <a:xfrm>
            <a:off x="2011680" y="4343400"/>
            <a:ext cx="8138160" cy="822960"/>
          </a:xfrm>
          <a:prstGeom prst="rect">
            <a:avLst/>
          </a:prstGeom>
          <a:noFill/>
        </p:spPr>
        <p:txBody>
          <a:bodyPr wrap="square" lIns="0" rIns="0" tIns="0" bIns="0" anchor="t">
            <a:spAutoFit/>
          </a:bodyPr>
          <a:lstStyle/>
          <a:p>
            <a:pPr algn="ctr"/>
            <a:r>
              <a:rPr sz="2600" b="0">
                <a:solidFill>
                  <a:srgbClr val="9A9A9A"/>
                </a:solidFill>
                <a:latin typeface="Inter Tight"/>
              </a:rPr>
              <a:t>out of 100</a:t>
            </a:r>
          </a:p>
        </p:txBody>
      </p:sp>
      <p:sp>
        <p:nvSpPr>
          <p:cNvPr id="6" name="TextBox 5"/>
          <p:cNvSpPr txBox="1"/>
          <p:nvPr/>
        </p:nvSpPr>
        <p:spPr>
          <a:xfrm>
            <a:off x="2286000" y="5257800"/>
            <a:ext cx="7616952" cy="274320"/>
          </a:xfrm>
          <a:prstGeom prst="rect">
            <a:avLst/>
          </a:prstGeom>
          <a:noFill/>
        </p:spPr>
        <p:txBody>
          <a:bodyPr wrap="square" lIns="0" rIns="0" tIns="0" bIns="0" anchor="t">
            <a:spAutoFit/>
          </a:bodyPr>
          <a:lstStyle/>
          <a:p>
            <a:pPr algn="ctr"/>
            <a:r>
              <a:rPr sz="1200" b="0" spc="150">
                <a:solidFill>
                  <a:srgbClr val="4E4E4E"/>
                </a:solidFill>
                <a:latin typeface="Inter Tight"/>
              </a:rPr>
              <a:t>A NEW BRAIN SCORES LOWER. THAT'S NORMAL.</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146</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BRAIN SCORE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Write. Take. Fix.</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Write your test</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your own notes</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Take your test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Hermes answers, gets a score</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Fix it</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Then test again, every week</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147</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SAME CLAUDE CODE CHAT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Fix it in one go</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“Fix what my brain exam found, and make it run every week.”</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CLAUDE CODE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148</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AT HOME, IN CLAUDE CODE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Watch your score go up</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Every week</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The test runs on its own. Hermes tells you.</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Grade my brain exam.</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Say it after a run. You get your score.</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03</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Grow my brain exam.</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Adds new questions from your newest notes.</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149</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10</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How your agent talks to you</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Pages, not walls of words.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150</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800 words.</a:t>
            </a:r>
          </a:p>
          <a:p>
            <a:pPr algn="l">
              <a:lnSpc>
                <a:spcPct val="95000"/>
              </a:lnSpc>
            </a:pPr>
            <a:r>
              <a:rPr sz="6000" b="0">
                <a:solidFill>
                  <a:srgbClr val="F4F4F4"/>
                </a:solidFill>
                <a:latin typeface="Inter Tight"/>
              </a:rPr>
              <a:t>Then: please review.</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PROBLEM</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151</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A wall of words</a:t>
            </a:r>
          </a:p>
        </p:txBody>
      </p:sp>
      <p:pic>
        <p:nvPicPr>
          <p:cNvPr id="4" name="Picture 3" descr="wall-of-words.png"/>
          <p:cNvPicPr>
            <a:picLocks noChangeAspect="1"/>
          </p:cNvPicPr>
          <p:nvPr/>
        </p:nvPicPr>
        <p:blipFill>
          <a:blip r:embed="rId3"/>
          <a:stretch>
            <a:fillRect/>
          </a:stretch>
        </p:blipFill>
        <p:spPr>
          <a:xfrm>
            <a:off x="1488439" y="960120"/>
            <a:ext cx="9184640"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MADE-UP EXAMPLE: MEI, SUNRISE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152</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A CHIEF OF STAFF DOES IT</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One page. What to decide.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153</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Same week, one page</a:t>
            </a:r>
          </a:p>
        </p:txBody>
      </p:sp>
      <p:pic>
        <p:nvPicPr>
          <p:cNvPr id="4" name="Picture 3" descr="one-page.png"/>
          <p:cNvPicPr>
            <a:picLocks noChangeAspect="1"/>
          </p:cNvPicPr>
          <p:nvPr/>
        </p:nvPicPr>
        <p:blipFill>
          <a:blip r:embed="rId3"/>
          <a:stretch>
            <a:fillRect/>
          </a:stretch>
        </p:blipFill>
        <p:spPr>
          <a:xfrm>
            <a:off x="1488439" y="960120"/>
            <a:ext cx="9184640"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MADE-UP EXAMPLE: MEI, SUNRISE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154</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WORDS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Three words to know</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HTML</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The language every web browser reads. A page.</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A skill</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A saved recipe your agent follows.</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03</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here.now</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Puts a page online, so you can open it anywhere.</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155</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Explain. Decide. Send.</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/eli5</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Pictures to explain</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html output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Cards to decide</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here.now</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 link for your phone</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156</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/ELI5</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Explain it like I am five.</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Hard words in. Pictures out.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157</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How my nightly brain jobs work</a:t>
            </a:r>
          </a:p>
        </p:txBody>
      </p:sp>
      <p:pic>
        <p:nvPicPr>
          <p:cNvPr id="4" name="Picture 3" descr="eli5-picture.png"/>
          <p:cNvPicPr>
            <a:picLocks noChangeAspect="1"/>
          </p:cNvPicPr>
          <p:nvPr/>
        </p:nvPicPr>
        <p:blipFill>
          <a:blip r:embed="rId3"/>
          <a:stretch>
            <a:fillRect/>
          </a:stretch>
        </p:blipFill>
        <p:spPr>
          <a:xfrm>
            <a:off x="3113293" y="960120"/>
            <a:ext cx="5934933"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MADE-UP EXAMPLE: ONE /ELI5 PAGE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158</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IN A NEW SESSION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Ask for a picture page.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“/eli5 Explain [a thing from my business I keep having to explain], as a picture page.”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159</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SAME CHAT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Keep what you learn.</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“Capture this page.”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160</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Explain. Decide. Send.</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/eli5</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Pictures to explain</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html output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Cards to decide</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here.now</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 link for your phone</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161</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One decision, one card</a:t>
            </a:r>
          </a:p>
        </p:txBody>
      </p:sp>
      <p:pic>
        <p:nvPicPr>
          <p:cNvPr id="4" name="Picture 3" descr="decision-card.png"/>
          <p:cNvPicPr>
            <a:picLocks noChangeAspect="1"/>
          </p:cNvPicPr>
          <p:nvPr/>
        </p:nvPicPr>
        <p:blipFill>
          <a:blip r:embed="rId3"/>
          <a:stretch>
            <a:fillRect/>
          </a:stretch>
        </p:blipFill>
        <p:spPr>
          <a:xfrm>
            <a:off x="3055959" y="960120"/>
            <a:ext cx="6049601"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MADE-UP EXAMPLE: ONE DECISION CARD</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162</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Copy my verdicts. Paste it back.</a:t>
            </a:r>
          </a:p>
        </p:txBody>
      </p:sp>
      <p:pic>
        <p:nvPicPr>
          <p:cNvPr id="4" name="Picture 3" descr="decision-copy.png"/>
          <p:cNvPicPr>
            <a:picLocks noChangeAspect="1"/>
          </p:cNvPicPr>
          <p:nvPr/>
        </p:nvPicPr>
        <p:blipFill>
          <a:blip r:embed="rId3"/>
          <a:stretch>
            <a:fillRect/>
          </a:stretch>
        </p:blipFill>
        <p:spPr>
          <a:xfrm>
            <a:off x="1796879" y="960120"/>
            <a:ext cx="8567761"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THEN PASTE IT INTO THE SAME CHAT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163</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IN A NEW SESSION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Ask for your week.</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“/html-output Make a one-page report on what you did for me this week, with decision cards for anything that needs my yes, and open it.”</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164</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Explain. Decide. Send.</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/eli5</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Pictures to explain</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html output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Cards to decide</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here.now</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 link for your phone</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165</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HERE.NOW</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link in seconds.</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Opens on your phone. Or anyone's.</a:t>
            </a:r>
          </a:p>
        </p:txBody>
      </p:sp>
      <p:pic>
        <p:nvPicPr>
          <p:cNvPr id="6" name="Picture 5" descr="herenow-home.png"/>
          <p:cNvPicPr>
            <a:picLocks noChangeAspect="1"/>
          </p:cNvPicPr>
          <p:nvPr/>
        </p:nvPicPr>
        <p:blipFill>
          <a:blip r:embed="rId3"/>
          <a:stretch>
            <a:fillRect/>
          </a:stretch>
        </p:blipFill>
        <p:spPr>
          <a:xfrm>
            <a:off x="4892040" y="1696886"/>
            <a:ext cx="6949440" cy="3189906"/>
          </a:xfrm>
          <a:prstGeom prst="rect">
            <a:avLst/>
          </a:prstGeom>
          <a:ln w="9525">
            <a:solidFill>
              <a:srgbClr val="3A3A3C"/>
            </a:solidFill>
          </a:ln>
        </p:spPr>
      </p:pic>
      <p:sp>
        <p:nvSpPr>
          <p:cNvPr id="7" name="TextBox 6"/>
          <p:cNvSpPr txBox="1"/>
          <p:nvPr/>
        </p:nvSpPr>
        <p:spPr>
          <a:xfrm>
            <a:off x="4892040" y="4978233"/>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HERE.NOW</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166</a:t>
            </a:r>
          </a:p>
        </p:txBody>
      </p:sp>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SAME CHAT AS YOUR REPORT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Put it online.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“Publish that report with here.now and send me the link on Telegram.”</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167</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Tap the link.</a:t>
            </a:r>
          </a:p>
          <a:p>
            <a:pPr algn="l">
              <a:lnSpc>
                <a:spcPct val="95000"/>
              </a:lnSpc>
            </a:pPr>
            <a:r>
              <a:rPr sz="6000" b="0">
                <a:solidFill>
                  <a:srgbClr val="F4F4F4"/>
                </a:solidFill>
                <a:latin typeface="Inter Tight"/>
              </a:rPr>
              <a:t>Decide on your phone.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YOUR AGENT TALKS IN PAGES NOW</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168</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11</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Your agent's rules</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Who it is. How it works. When it asks.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169</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EVERY TIME IT WAKES UP</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First, it reads its own files.</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170</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FILES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Who it is</a:t>
            </a:r>
          </a:p>
        </p:txBody>
      </p:sp>
      <p:sp>
        <p:nvSpPr>
          <p:cNvPr id="5" name="Rounded Rectangle 4"/>
          <p:cNvSpPr/>
          <p:nvPr/>
        </p:nvSpPr>
        <p:spPr>
          <a:xfrm>
            <a:off x="886968" y="2743200"/>
            <a:ext cx="3200400" cy="15544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2880360"/>
            <a:ext cx="2926080" cy="777240"/>
          </a:xfrm>
          <a:prstGeom prst="rect">
            <a:avLst/>
          </a:prstGeom>
          <a:noFill/>
        </p:spPr>
        <p:txBody>
          <a:bodyPr wrap="square" lIns="0" rIns="0" tIns="0" bIns="0" anchor="ctr">
            <a:spAutoFit/>
          </a:bodyPr>
          <a:lstStyle/>
          <a:p>
            <a:pPr algn="ctr"/>
            <a:r>
              <a:rPr sz="1800" b="0">
                <a:solidFill>
                  <a:srgbClr val="F4F4F4"/>
                </a:solidFill>
                <a:latin typeface="Inter Tight"/>
              </a:rPr>
              <a:t>SOUL.md</a:t>
            </a:r>
          </a:p>
        </p:txBody>
      </p:sp>
      <p:sp>
        <p:nvSpPr>
          <p:cNvPr id="7" name="TextBox 6"/>
          <p:cNvSpPr txBox="1"/>
          <p:nvPr/>
        </p:nvSpPr>
        <p:spPr>
          <a:xfrm>
            <a:off x="1024127"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Who your agent is</a:t>
            </a:r>
          </a:p>
        </p:txBody>
      </p:sp>
      <p:sp>
        <p:nvSpPr>
          <p:cNvPr id="8" name="Rounded Rectangle 7"/>
          <p:cNvSpPr/>
          <p:nvPr/>
        </p:nvSpPr>
        <p:spPr>
          <a:xfrm>
            <a:off x="4498848" y="2743200"/>
            <a:ext cx="3200400" cy="15544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636008" y="2880360"/>
            <a:ext cx="2926080" cy="777240"/>
          </a:xfrm>
          <a:prstGeom prst="rect">
            <a:avLst/>
          </a:prstGeom>
          <a:noFill/>
        </p:spPr>
        <p:txBody>
          <a:bodyPr wrap="square" lIns="0" rIns="0" tIns="0" bIns="0" anchor="ctr">
            <a:spAutoFit/>
          </a:bodyPr>
          <a:lstStyle/>
          <a:p>
            <a:pPr algn="ctr"/>
            <a:r>
              <a:rPr sz="1800" b="0">
                <a:solidFill>
                  <a:srgbClr val="9A9A9A"/>
                </a:solidFill>
                <a:latin typeface="Inter Tight"/>
              </a:rPr>
              <a:t>Its own AGENTS.md</a:t>
            </a:r>
          </a:p>
        </p:txBody>
      </p:sp>
      <p:sp>
        <p:nvSpPr>
          <p:cNvPr id="10" name="TextBox 9"/>
          <p:cNvSpPr txBox="1"/>
          <p:nvPr/>
        </p:nvSpPr>
        <p:spPr>
          <a:xfrm>
            <a:off x="4636008"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How it works</a:t>
            </a:r>
          </a:p>
        </p:txBody>
      </p:sp>
      <p:sp>
        <p:nvSpPr>
          <p:cNvPr id="11" name="Rounded Rectangle 10"/>
          <p:cNvSpPr/>
          <p:nvPr/>
        </p:nvSpPr>
        <p:spPr>
          <a:xfrm>
            <a:off x="8110727" y="2743200"/>
            <a:ext cx="3200400" cy="15544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47888" y="2880360"/>
            <a:ext cx="2926080" cy="777240"/>
          </a:xfrm>
          <a:prstGeom prst="rect">
            <a:avLst/>
          </a:prstGeom>
          <a:noFill/>
        </p:spPr>
        <p:txBody>
          <a:bodyPr wrap="square" lIns="0" rIns="0" tIns="0" bIns="0" anchor="ctr">
            <a:spAutoFit/>
          </a:bodyPr>
          <a:lstStyle/>
          <a:p>
            <a:pPr algn="ctr"/>
            <a:r>
              <a:rPr sz="1800" b="0">
                <a:solidFill>
                  <a:srgbClr val="9A9A9A"/>
                </a:solidFill>
                <a:latin typeface="Inter Tight"/>
              </a:rPr>
              <a:t>The brain's AGENTS.md</a:t>
            </a:r>
          </a:p>
        </p:txBody>
      </p:sp>
      <p:sp>
        <p:nvSpPr>
          <p:cNvPr id="13" name="TextBox 12"/>
          <p:cNvSpPr txBox="1"/>
          <p:nvPr/>
        </p:nvSpPr>
        <p:spPr>
          <a:xfrm>
            <a:off x="8247888"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The manual for the brain only</a:t>
            </a:r>
          </a:p>
        </p:txBody>
      </p:sp>
      <p:sp>
        <p:nvSpPr>
          <p:cNvPr id="14" name="TextBox 13"/>
          <p:cNvSpPr txBox="1"/>
          <p:nvPr/>
        </p:nvSpPr>
        <p:spPr>
          <a:xfrm>
            <a:off x="886968" y="626364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LIKE A NAME BADGE</a:t>
            </a:r>
          </a:p>
        </p:txBody>
      </p:sp>
      <p:sp>
        <p:nvSpPr>
          <p:cNvPr id="15" name="TextBox 1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171</a:t>
            </a:r>
          </a:p>
        </p:txBody>
      </p:sp>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FILES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How it works</a:t>
            </a:r>
          </a:p>
        </p:txBody>
      </p:sp>
      <p:sp>
        <p:nvSpPr>
          <p:cNvPr id="5" name="Rounded Rectangle 4"/>
          <p:cNvSpPr/>
          <p:nvPr/>
        </p:nvSpPr>
        <p:spPr>
          <a:xfrm>
            <a:off x="886968" y="2743200"/>
            <a:ext cx="3200400" cy="15544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2880360"/>
            <a:ext cx="2926080" cy="777240"/>
          </a:xfrm>
          <a:prstGeom prst="rect">
            <a:avLst/>
          </a:prstGeom>
          <a:noFill/>
        </p:spPr>
        <p:txBody>
          <a:bodyPr wrap="square" lIns="0" rIns="0" tIns="0" bIns="0" anchor="ctr">
            <a:spAutoFit/>
          </a:bodyPr>
          <a:lstStyle/>
          <a:p>
            <a:pPr algn="ctr"/>
            <a:r>
              <a:rPr sz="1800" b="0">
                <a:solidFill>
                  <a:srgbClr val="9A9A9A"/>
                </a:solidFill>
                <a:latin typeface="Inter Tight"/>
              </a:rPr>
              <a:t>SOUL.md</a:t>
            </a:r>
          </a:p>
        </p:txBody>
      </p:sp>
      <p:sp>
        <p:nvSpPr>
          <p:cNvPr id="7" name="TextBox 6"/>
          <p:cNvSpPr txBox="1"/>
          <p:nvPr/>
        </p:nvSpPr>
        <p:spPr>
          <a:xfrm>
            <a:off x="1024127"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Who your agent is</a:t>
            </a:r>
          </a:p>
        </p:txBody>
      </p:sp>
      <p:sp>
        <p:nvSpPr>
          <p:cNvPr id="8" name="Rounded Rectangle 7"/>
          <p:cNvSpPr/>
          <p:nvPr/>
        </p:nvSpPr>
        <p:spPr>
          <a:xfrm>
            <a:off x="4498848" y="2743200"/>
            <a:ext cx="3200400" cy="15544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636008" y="2880360"/>
            <a:ext cx="2926080" cy="777240"/>
          </a:xfrm>
          <a:prstGeom prst="rect">
            <a:avLst/>
          </a:prstGeom>
          <a:noFill/>
        </p:spPr>
        <p:txBody>
          <a:bodyPr wrap="square" lIns="0" rIns="0" tIns="0" bIns="0" anchor="ctr">
            <a:spAutoFit/>
          </a:bodyPr>
          <a:lstStyle/>
          <a:p>
            <a:pPr algn="ctr"/>
            <a:r>
              <a:rPr sz="1800" b="0">
                <a:solidFill>
                  <a:srgbClr val="F4F4F4"/>
                </a:solidFill>
                <a:latin typeface="Inter Tight"/>
              </a:rPr>
              <a:t>Its own AGENTS.md</a:t>
            </a:r>
          </a:p>
        </p:txBody>
      </p:sp>
      <p:sp>
        <p:nvSpPr>
          <p:cNvPr id="10" name="TextBox 9"/>
          <p:cNvSpPr txBox="1"/>
          <p:nvPr/>
        </p:nvSpPr>
        <p:spPr>
          <a:xfrm>
            <a:off x="4636008"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How it works</a:t>
            </a:r>
          </a:p>
        </p:txBody>
      </p:sp>
      <p:sp>
        <p:nvSpPr>
          <p:cNvPr id="11" name="Rounded Rectangle 10"/>
          <p:cNvSpPr/>
          <p:nvPr/>
        </p:nvSpPr>
        <p:spPr>
          <a:xfrm>
            <a:off x="8110727" y="2743200"/>
            <a:ext cx="3200400" cy="15544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47888" y="2880360"/>
            <a:ext cx="2926080" cy="777240"/>
          </a:xfrm>
          <a:prstGeom prst="rect">
            <a:avLst/>
          </a:prstGeom>
          <a:noFill/>
        </p:spPr>
        <p:txBody>
          <a:bodyPr wrap="square" lIns="0" rIns="0" tIns="0" bIns="0" anchor="ctr">
            <a:spAutoFit/>
          </a:bodyPr>
          <a:lstStyle/>
          <a:p>
            <a:pPr algn="ctr"/>
            <a:r>
              <a:rPr sz="1800" b="0">
                <a:solidFill>
                  <a:srgbClr val="9A9A9A"/>
                </a:solidFill>
                <a:latin typeface="Inter Tight"/>
              </a:rPr>
              <a:t>The brain's AGENTS.md</a:t>
            </a:r>
          </a:p>
        </p:txBody>
      </p:sp>
      <p:sp>
        <p:nvSpPr>
          <p:cNvPr id="13" name="TextBox 12"/>
          <p:cNvSpPr txBox="1"/>
          <p:nvPr/>
        </p:nvSpPr>
        <p:spPr>
          <a:xfrm>
            <a:off x="8247888"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The manual for the brain only</a:t>
            </a:r>
          </a:p>
        </p:txBody>
      </p:sp>
      <p:sp>
        <p:nvSpPr>
          <p:cNvPr id="14" name="TextBox 13"/>
          <p:cNvSpPr txBox="1"/>
          <p:nvPr/>
        </p:nvSpPr>
        <p:spPr>
          <a:xfrm>
            <a:off x="886968" y="626364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LIKE A RULEBOOK, IN ITS OWN FOLDER</a:t>
            </a:r>
          </a:p>
        </p:txBody>
      </p:sp>
      <p:sp>
        <p:nvSpPr>
          <p:cNvPr id="15" name="TextBox 1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172</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FILES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Not the brain's manual</a:t>
            </a:r>
          </a:p>
        </p:txBody>
      </p:sp>
      <p:sp>
        <p:nvSpPr>
          <p:cNvPr id="5" name="Rounded Rectangle 4"/>
          <p:cNvSpPr/>
          <p:nvPr/>
        </p:nvSpPr>
        <p:spPr>
          <a:xfrm>
            <a:off x="886968" y="2743200"/>
            <a:ext cx="3200400" cy="15544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24127" y="2880360"/>
            <a:ext cx="2926080" cy="777240"/>
          </a:xfrm>
          <a:prstGeom prst="rect">
            <a:avLst/>
          </a:prstGeom>
          <a:noFill/>
        </p:spPr>
        <p:txBody>
          <a:bodyPr wrap="square" lIns="0" rIns="0" tIns="0" bIns="0" anchor="ctr">
            <a:spAutoFit/>
          </a:bodyPr>
          <a:lstStyle/>
          <a:p>
            <a:pPr algn="ctr"/>
            <a:r>
              <a:rPr sz="1800" b="0">
                <a:solidFill>
                  <a:srgbClr val="9A9A9A"/>
                </a:solidFill>
                <a:latin typeface="Inter Tight"/>
              </a:rPr>
              <a:t>SOUL.md</a:t>
            </a:r>
          </a:p>
        </p:txBody>
      </p:sp>
      <p:sp>
        <p:nvSpPr>
          <p:cNvPr id="7" name="TextBox 6"/>
          <p:cNvSpPr txBox="1"/>
          <p:nvPr/>
        </p:nvSpPr>
        <p:spPr>
          <a:xfrm>
            <a:off x="1024127"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Who your agent is</a:t>
            </a:r>
          </a:p>
        </p:txBody>
      </p:sp>
      <p:sp>
        <p:nvSpPr>
          <p:cNvPr id="8" name="Rounded Rectangle 7"/>
          <p:cNvSpPr/>
          <p:nvPr/>
        </p:nvSpPr>
        <p:spPr>
          <a:xfrm>
            <a:off x="4498848" y="2743200"/>
            <a:ext cx="3200400" cy="15544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636008" y="2880360"/>
            <a:ext cx="2926080" cy="777240"/>
          </a:xfrm>
          <a:prstGeom prst="rect">
            <a:avLst/>
          </a:prstGeom>
          <a:noFill/>
        </p:spPr>
        <p:txBody>
          <a:bodyPr wrap="square" lIns="0" rIns="0" tIns="0" bIns="0" anchor="ctr">
            <a:spAutoFit/>
          </a:bodyPr>
          <a:lstStyle/>
          <a:p>
            <a:pPr algn="ctr"/>
            <a:r>
              <a:rPr sz="1800" b="0">
                <a:solidFill>
                  <a:srgbClr val="9A9A9A"/>
                </a:solidFill>
                <a:latin typeface="Inter Tight"/>
              </a:rPr>
              <a:t>Its own AGENTS.md</a:t>
            </a:r>
          </a:p>
        </p:txBody>
      </p:sp>
      <p:sp>
        <p:nvSpPr>
          <p:cNvPr id="10" name="TextBox 9"/>
          <p:cNvSpPr txBox="1"/>
          <p:nvPr/>
        </p:nvSpPr>
        <p:spPr>
          <a:xfrm>
            <a:off x="4636008"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How it works</a:t>
            </a:r>
          </a:p>
        </p:txBody>
      </p:sp>
      <p:sp>
        <p:nvSpPr>
          <p:cNvPr id="11" name="Rounded Rectangle 10"/>
          <p:cNvSpPr/>
          <p:nvPr/>
        </p:nvSpPr>
        <p:spPr>
          <a:xfrm>
            <a:off x="8110727" y="2743200"/>
            <a:ext cx="3200400" cy="15544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47888" y="2880360"/>
            <a:ext cx="2926080" cy="777240"/>
          </a:xfrm>
          <a:prstGeom prst="rect">
            <a:avLst/>
          </a:prstGeom>
          <a:noFill/>
        </p:spPr>
        <p:txBody>
          <a:bodyPr wrap="square" lIns="0" rIns="0" tIns="0" bIns="0" anchor="ctr">
            <a:spAutoFit/>
          </a:bodyPr>
          <a:lstStyle/>
          <a:p>
            <a:pPr algn="ctr"/>
            <a:r>
              <a:rPr sz="1800" b="0">
                <a:solidFill>
                  <a:srgbClr val="F4F4F4"/>
                </a:solidFill>
                <a:latin typeface="Inter Tight"/>
              </a:rPr>
              <a:t>The brain's AGENTS.md</a:t>
            </a:r>
          </a:p>
        </p:txBody>
      </p:sp>
      <p:sp>
        <p:nvSpPr>
          <p:cNvPr id="13" name="TextBox 12"/>
          <p:cNvSpPr txBox="1"/>
          <p:nvPr/>
        </p:nvSpPr>
        <p:spPr>
          <a:xfrm>
            <a:off x="8247888" y="3598164"/>
            <a:ext cx="2926080" cy="652881"/>
          </a:xfrm>
          <a:prstGeom prst="rect">
            <a:avLst/>
          </a:prstGeom>
          <a:noFill/>
        </p:spPr>
        <p:txBody>
          <a:bodyPr wrap="square" lIns="0" rIns="0" tIns="0" bIns="0" anchor="t">
            <a:spAutoFit/>
          </a:bodyPr>
          <a:lstStyle/>
          <a:p>
            <a:pPr algn="ctr"/>
            <a:r>
              <a:rPr sz="1200" b="0">
                <a:solidFill>
                  <a:srgbClr val="808080"/>
                </a:solidFill>
                <a:latin typeface="Inter Tight"/>
              </a:rPr>
              <a:t>The manual for the brain only</a:t>
            </a:r>
          </a:p>
        </p:txBody>
      </p:sp>
      <p:sp>
        <p:nvSpPr>
          <p:cNvPr id="14" name="TextBox 13"/>
          <p:cNvSpPr txBox="1"/>
          <p:nvPr/>
        </p:nvSpPr>
        <p:spPr>
          <a:xfrm>
            <a:off x="886968" y="626364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SAME NAME, DIFFERENT JOB</a:t>
            </a:r>
          </a:p>
        </p:txBody>
      </p:sp>
      <p:sp>
        <p:nvSpPr>
          <p:cNvPr id="15" name="TextBox 1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173</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DESKS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Two desks. They never mix.</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YOUR AGENT'S DESK</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SOUL.md</a:t>
            </a:r>
          </a:p>
          <a:p>
            <a:pPr algn="l">
              <a:lnSpc>
                <a:spcPct val="135000"/>
              </a:lnSpc>
            </a:pPr>
            <a:r>
              <a:rPr sz="2000" b="0">
                <a:solidFill>
                  <a:srgbClr val="9A9A9A"/>
                </a:solidFill>
                <a:latin typeface="Inter Tight"/>
              </a:rPr>
              <a:t>Its own AGENTS.md</a:t>
            </a:r>
          </a:p>
          <a:p>
            <a:pPr algn="l">
              <a:lnSpc>
                <a:spcPct val="135000"/>
              </a:lnSpc>
            </a:pPr>
            <a:r>
              <a:rPr sz="2000" b="0">
                <a:solidFill>
                  <a:srgbClr val="9A9A9A"/>
                </a:solidFill>
                <a:latin typeface="Inter Tight"/>
              </a:rPr>
              <a:t>Messy work in progress</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YOUR DESK</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Your brain folder</a:t>
            </a:r>
          </a:p>
          <a:p>
            <a:pPr algn="l">
              <a:lnSpc>
                <a:spcPct val="135000"/>
              </a:lnSpc>
            </a:pPr>
            <a:r>
              <a:rPr sz="2000" b="0">
                <a:solidFill>
                  <a:srgbClr val="F2F2F2"/>
                </a:solidFill>
                <a:latin typeface="Inter Tight"/>
              </a:rPr>
              <a:t>The brain's AGENTS.md</a:t>
            </a:r>
          </a:p>
          <a:p>
            <a:pPr algn="l">
              <a:lnSpc>
                <a:spcPct val="135000"/>
              </a:lnSpc>
            </a:pPr>
            <a:r>
              <a:rPr sz="2000" b="0">
                <a:solidFill>
                  <a:srgbClr val="F2F2F2"/>
                </a:solidFill>
                <a:latin typeface="Inter Tight"/>
              </a:rPr>
              <a:t>Finished work you approved</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174</a:t>
            </a:r>
          </a:p>
        </p:txBody>
      </p:sp>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RULES FROM YOUR INTERVIEW</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Write its rulebook.</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“Write my interview's rules into your own AGENTS.md: what you may do alone, what you ask me first and how you contact me. Show me the change.”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175</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Ask me before spending money or deleting things.</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APPROVAL LINE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176</a:t>
            </a:r>
          </a:p>
        </p:txBody>
      </p:sp>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ONE LINE, YOUR OWN RULEBOOK</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Add the approval line.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“Add one line to your own AGENTS.md: Ask me before spending money or deleting things. Show me the change.”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177</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LAST STEP</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Start a new session.</a:t>
            </a:r>
          </a:p>
        </p:txBody>
      </p:sp>
      <p:sp>
        <p:nvSpPr>
          <p:cNvPr id="5" name="TextBox 4"/>
          <p:cNvSpPr txBox="1"/>
          <p:nvPr/>
        </p:nvSpPr>
        <p:spPr>
          <a:xfrm>
            <a:off x="886968" y="3200400"/>
            <a:ext cx="9418320" cy="2743200"/>
          </a:xfrm>
          <a:prstGeom prst="rect">
            <a:avLst/>
          </a:prstGeom>
          <a:noFill/>
        </p:spPr>
        <p:txBody>
          <a:bodyPr wrap="square" lIns="0" rIns="0" tIns="0" bIns="0" anchor="t">
            <a:spAutoFit/>
          </a:bodyPr>
          <a:lstStyle/>
          <a:p>
            <a:pPr algn="l">
              <a:lnSpc>
                <a:spcPct val="110000"/>
              </a:lnSpc>
            </a:pPr>
            <a:r>
              <a:rPr sz="2600" b="0">
                <a:solidFill>
                  <a:srgbClr val="9A9A9A"/>
                </a:solidFill>
                <a:latin typeface="Inter Tight"/>
              </a:rPr>
              <a:t>Click New session, or send /new on Telegram.</a:t>
            </a:r>
          </a:p>
          <a:p>
            <a:pPr algn="l">
              <a:lnSpc>
                <a:spcPct val="110000"/>
              </a:lnSpc>
            </a:pPr>
            <a:r>
              <a:rPr sz="2600" b="0">
                <a:solidFill>
                  <a:srgbClr val="9A9A9A"/>
                </a:solidFill>
                <a:latin typeface="Inter Tight"/>
              </a:rPr>
              <a:t>Now it reads the new rules.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178</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12</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Skills.</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What a skill is, and why you want them.</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179</a:t>
            </a:r>
          </a:p>
        </p:txBody>
      </p:sp>
    </p:spTree>
  </p:cSld>
  <p:clrMapOvr>
    <a:masterClrMapping/>
  </p:clrMapOvr>
</p:sld>
</file>

<file path=ppt/slides/slide1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SOPs for staff.</a:t>
            </a:r>
          </a:p>
          <a:p>
            <a:pPr algn="l">
              <a:lnSpc>
                <a:spcPct val="95000"/>
              </a:lnSpc>
            </a:pPr>
            <a:r>
              <a:rPr sz="6000" b="0">
                <a:solidFill>
                  <a:srgbClr val="F4F4F4"/>
                </a:solidFill>
                <a:latin typeface="Inter Tight"/>
              </a:rPr>
              <a:t>Skills for agents.</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ONE IDEA</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180</a:t>
            </a:r>
          </a:p>
        </p:txBody>
      </p:sp>
    </p:spTree>
  </p:cSld>
  <p:clrMapOvr>
    <a:masterClrMapping/>
  </p:clrMapOvr>
</p:sld>
</file>

<file path=ppt/slides/slide1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A SKILL IS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An SOP your agent reads.</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Staff member</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an SOP</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agent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reads a skill</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Done your way</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every time</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181</a:t>
            </a:r>
          </a:p>
        </p:txBody>
      </p:sp>
    </p:spTree>
  </p:cSld>
  <p:clrMapOvr>
    <a:masterClrMapping/>
  </p:clrMapOvr>
</p:sld>
</file>

<file path=ppt/slides/slide1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A SKILL IS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An SOP your agent reads.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Staff member</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an SOP</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agent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a skill</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Done your way</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every time</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182</a:t>
            </a:r>
          </a:p>
        </p:txBody>
      </p:sp>
    </p:spTree>
  </p:cSld>
  <p:clrMapOvr>
    <a:masterClrMapping/>
  </p:clrMapOvr>
</p:sld>
</file>

<file path=ppt/slides/slide1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A SKILL IS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An SOP your agent reads.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Staff member</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an SOP</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agent</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reads a skill</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Done your way</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time</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183</a:t>
            </a:r>
          </a:p>
        </p:txBody>
      </p:sp>
    </p:spTree>
  </p:cSld>
  <p:clrMapOvr>
    <a:masterClrMapping/>
  </p:clrMapOvr>
</p:sld>
</file>

<file path=ppt/slides/slide1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A real skill. It's just a file.</a:t>
            </a:r>
          </a:p>
        </p:txBody>
      </p:sp>
      <p:pic>
        <p:nvPicPr>
          <p:cNvPr id="4" name="Picture 3" descr="skill-file.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A REAL SKILL FILE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184</a:t>
            </a:r>
          </a:p>
        </p:txBody>
      </p:sp>
    </p:spTree>
  </p:cSld>
  <p:clrMapOvr>
    <a:masterClrMapping/>
  </p:clrMapOvr>
</p:sld>
</file>

<file path=ppt/slides/slide1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It makes some.</a:t>
            </a:r>
          </a:p>
          <a:p>
            <a:pPr algn="l">
              <a:lnSpc>
                <a:spcPct val="95000"/>
              </a:lnSpc>
            </a:pPr>
            <a:r>
              <a:rPr sz="6000" b="0">
                <a:solidFill>
                  <a:srgbClr val="F4F4F4"/>
                </a:solidFill>
                <a:latin typeface="Inter Tight"/>
              </a:rPr>
              <a:t>You make the rest.</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WHERE SKILLS COME FROM</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185</a:t>
            </a:r>
          </a:p>
        </p:txBody>
      </p:sp>
    </p:spTree>
  </p:cSld>
  <p:clrMapOvr>
    <a:masterClrMapping/>
  </p:clrMapOvr>
</p:sld>
</file>

<file path=ppt/slides/slide1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WHEN TO MAKE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 job that repeats.</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Do it once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just ask</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Do it again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notice the repeat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Make a skill</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teach it once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Correct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it gets better</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186</a:t>
            </a:r>
          </a:p>
        </p:txBody>
      </p:sp>
    </p:spTree>
  </p:cSld>
  <p:clrMapOvr>
    <a:masterClrMapping/>
  </p:clrMapOvr>
</p:sld>
</file>

<file path=ppt/slides/slide1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WHEN TO MAKE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 job that repeats.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it once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just ask</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Do it again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notice the repeat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Make a skill</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teach it once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Correct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it gets better</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187</a:t>
            </a:r>
          </a:p>
        </p:txBody>
      </p:sp>
    </p:spTree>
  </p:cSld>
  <p:clrMapOvr>
    <a:masterClrMapping/>
  </p:clrMapOvr>
</p:sld>
</file>

<file path=ppt/slides/slide1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WHEN TO MAKE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 job that repeats.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it once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just ask</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it again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notice the repeat</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Make a skill</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teach it once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Correct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it gets better</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188</a:t>
            </a:r>
          </a:p>
        </p:txBody>
      </p:sp>
    </p:spTree>
  </p:cSld>
  <p:clrMapOvr>
    <a:masterClrMapping/>
  </p:clrMapOvr>
</p:sld>
</file>

<file path=ppt/slides/slide1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WHEN TO MAKE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 job that repeats.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it once</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just ask</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it again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notice the repeat</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Make a skill</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teach it once</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Correct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it gets better</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189</a:t>
            </a:r>
          </a:p>
        </p:txBody>
      </p:sp>
    </p:spTree>
  </p:cSld>
  <p:clrMapOvr>
    <a:masterClrMapping/>
  </p:clrMapOvr>
</p:sld>
</file>

<file path=ppt/slides/slide1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REAL EXAMPLES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One sentence, many steps.</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After every call</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Find the recording, cut the pauses, add captions, write the notes, upload, draft the post.</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Every video</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Your captions, your colours, your music, your end card. Looks like yours.</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03</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Every enquiry</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Mei's reply in her voice, with her prices, ready for her yes.</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190</a:t>
            </a:r>
          </a:p>
        </p:txBody>
      </p:sp>
    </p:spTree>
  </p:cSld>
  <p:clrMapOvr>
    <a:masterClrMapping/>
  </p:clrMapOvr>
</p:sld>
</file>

<file path=ppt/slides/slide1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SKILLS TRAVEL</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skill is a zip.</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Bring one in. Send one out.</a:t>
            </a:r>
          </a:p>
        </p:txBody>
      </p:sp>
      <p:pic>
        <p:nvPicPr>
          <p:cNvPr id="6" name="Picture 5" descr="skill-zips.png"/>
          <p:cNvPicPr>
            <a:picLocks noChangeAspect="1"/>
          </p:cNvPicPr>
          <p:nvPr/>
        </p:nvPicPr>
        <p:blipFill>
          <a:blip r:embed="rId3"/>
          <a:stretch>
            <a:fillRect/>
          </a:stretch>
        </p:blipFill>
        <p:spPr>
          <a:xfrm>
            <a:off x="4892040" y="1276502"/>
            <a:ext cx="6949440" cy="4030675"/>
          </a:xfrm>
          <a:prstGeom prst="rect">
            <a:avLst/>
          </a:prstGeom>
          <a:ln w="9525">
            <a:solidFill>
              <a:srgbClr val="3A3A3C"/>
            </a:solidFill>
          </a:ln>
        </p:spPr>
      </p:pic>
      <p:sp>
        <p:nvSpPr>
          <p:cNvPr id="7" name="TextBox 6"/>
          <p:cNvSpPr txBox="1"/>
          <p:nvPr/>
        </p:nvSpPr>
        <p:spPr>
          <a:xfrm>
            <a:off x="4892040" y="5398617"/>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TWO SKILLS, READY TO INSTALL</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191</a:t>
            </a:r>
          </a:p>
        </p:txBody>
      </p:sp>
    </p:spTree>
  </p:cSld>
  <p:clrMapOvr>
    <a:masterClrMapping/>
  </p:clrMapOvr>
</p:sld>
</file>

<file path=ppt/slides/slide1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13</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Task 1.</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Your business as six slides,</a:t>
            </a:r>
          </a:p>
          <a:p>
            <a:pPr algn="l"/>
            <a:r>
              <a:rPr sz="2000" b="0">
                <a:solidFill>
                  <a:srgbClr val="9A9A9A"/>
                </a:solidFill>
                <a:latin typeface="Inter Tight"/>
              </a:rPr>
              <a:t>from your brain.</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192</a:t>
            </a:r>
          </a:p>
        </p:txBody>
      </p:sp>
    </p:spTree>
  </p:cSld>
  <p:clrMapOvr>
    <a:masterClrMapping/>
  </p:clrMapOvr>
</p:sld>
</file>

<file path=ppt/slides/slide1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1</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Download</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deck skill</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Install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sentence</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Ask</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sentence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phone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 link arrives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193</a:t>
            </a:r>
          </a:p>
        </p:txBody>
      </p:sp>
    </p:spTree>
  </p:cSld>
  <p:clrMapOvr>
    <a:masterClrMapping/>
  </p:clrMapOvr>
</p:sld>
</file>

<file path=ppt/slides/slide1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STEP 2: INSTALL</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Teach it the job.</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ouria-deck-skill.zip in my brain folder and install my deck skill.”</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194</a:t>
            </a:r>
          </a:p>
        </p:txBody>
      </p:sp>
    </p:spTree>
  </p:cSld>
  <p:clrMapOvr>
    <a:masterClrMapping/>
  </p:clrMapOvr>
</p:sld>
</file>

<file path=ppt/slides/slide1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1</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Download</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deck skill</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Install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sentence</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Ask</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sentence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phone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 link arrives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195</a:t>
            </a:r>
          </a:p>
        </p:txBody>
      </p:sp>
    </p:spTree>
  </p:cSld>
  <p:clrMapOvr>
    <a:masterClrMapping/>
  </p:clrMapOvr>
</p:sld>
</file>

<file path=ppt/slides/slide1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STEP 3: ASK</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One sentence.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“Build me a 6-slide deck about my business.”</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196</a:t>
            </a:r>
          </a:p>
        </p:txBody>
      </p:sp>
    </p:spTree>
  </p:cSld>
  <p:clrMapOvr>
    <a:masterClrMapping/>
  </p:clrMapOvr>
</p:sld>
</file>

<file path=ppt/slides/slide1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1. Who we are</a:t>
            </a:r>
          </a:p>
        </p:txBody>
      </p:sp>
      <p:pic>
        <p:nvPicPr>
          <p:cNvPr id="4" name="Picture 3" descr="deck-slide-1.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MORNING CRUMB, A MADE-UP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197</a:t>
            </a:r>
          </a:p>
        </p:txBody>
      </p:sp>
    </p:spTree>
  </p:cSld>
  <p:clrMapOvr>
    <a:masterClrMapping/>
  </p:clrMapOvr>
</p:sld>
</file>

<file path=ppt/slides/slide1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2. Who we serve</a:t>
            </a:r>
          </a:p>
        </p:txBody>
      </p:sp>
      <p:pic>
        <p:nvPicPr>
          <p:cNvPr id="4" name="Picture 3" descr="deck-slide-2.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MORNING CRUMB, A MADE-UP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198</a:t>
            </a:r>
          </a:p>
        </p:txBody>
      </p:sp>
    </p:spTree>
  </p:cSld>
  <p:clrMapOvr>
    <a:masterClrMapping/>
  </p:clrMapOvr>
</p:sld>
</file>

<file path=ppt/slides/slide1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3. What we do</a:t>
            </a:r>
          </a:p>
        </p:txBody>
      </p:sp>
      <p:pic>
        <p:nvPicPr>
          <p:cNvPr id="4" name="Picture 3" descr="deck-slide-3.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MORNING CRUMB, A MADE-UP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199</a:t>
            </a:r>
          </a:p>
        </p:txBody>
      </p:sp>
    </p:spTree>
  </p:cSld>
  <p:clrMapOvr>
    <a:masterClrMapping/>
  </p:clrMapOvr>
</p:sld>
</file>

<file path=ppt/slides/slide2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4. How we are different</a:t>
            </a:r>
          </a:p>
        </p:txBody>
      </p:sp>
      <p:pic>
        <p:nvPicPr>
          <p:cNvPr id="4" name="Picture 3" descr="deck-slide-4.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MORNING CRUMB, A MADE-UP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200</a:t>
            </a:r>
          </a:p>
        </p:txBody>
      </p:sp>
    </p:spTree>
  </p:cSld>
  <p:clrMapOvr>
    <a:masterClrMapping/>
  </p:clrMapOvr>
</p:sld>
</file>

<file path=ppt/slides/slide2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5. Proof or numbers</a:t>
            </a:r>
          </a:p>
        </p:txBody>
      </p:sp>
      <p:pic>
        <p:nvPicPr>
          <p:cNvPr id="4" name="Picture 3" descr="deck-slide-5.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MORNING CRUMB, A MADE-UP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201</a:t>
            </a:r>
          </a:p>
        </p:txBody>
      </p:sp>
    </p:spTree>
  </p:cSld>
  <p:clrMapOvr>
    <a:masterClrMapping/>
  </p:clrMapOvr>
</p:sld>
</file>

<file path=ppt/slides/slide2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6. Next step</a:t>
            </a:r>
          </a:p>
        </p:txBody>
      </p:sp>
      <p:pic>
        <p:nvPicPr>
          <p:cNvPr id="4" name="Picture 3" descr="deck-slide-6.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MORNING CRUMB, A MADE-UP BAKERY</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202</a:t>
            </a:r>
          </a:p>
        </p:txBody>
      </p:sp>
    </p:spTree>
  </p:cSld>
  <p:clrMapOvr>
    <a:masterClrMapping/>
  </p:clrMapOvr>
</p:sld>
</file>

<file path=ppt/slides/slide2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1</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Download</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deck skill</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Install</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sentence</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Ask</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sentence</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phone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link arrives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203</a:t>
            </a:r>
          </a:p>
        </p:txBody>
      </p:sp>
    </p:spTree>
  </p:cSld>
  <p:clrMapOvr>
    <a:masterClrMapping/>
  </p:clrMapOvr>
</p:sld>
</file>

<file path=ppt/slides/slide2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STEP 4</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The link lands on your phone.</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Tap it. Show the person next to you.</a:t>
            </a:r>
          </a:p>
        </p:txBody>
      </p:sp>
      <p:pic>
        <p:nvPicPr>
          <p:cNvPr id="6" name="Picture 5" descr="tg-link.png"/>
          <p:cNvPicPr>
            <a:picLocks noChangeAspect="1"/>
          </p:cNvPicPr>
          <p:nvPr/>
        </p:nvPicPr>
        <p:blipFill>
          <a:blip r:embed="rId3"/>
          <a:stretch>
            <a:fillRect/>
          </a:stretch>
        </p:blipFill>
        <p:spPr>
          <a:xfrm>
            <a:off x="5623559" y="548640"/>
            <a:ext cx="5486400" cy="5486400"/>
          </a:xfrm>
          <a:prstGeom prst="rect">
            <a:avLst/>
          </a:prstGeom>
          <a:ln w="9525">
            <a:solidFill>
              <a:srgbClr val="3A3A3C"/>
            </a:solidFill>
          </a:ln>
        </p:spPr>
      </p:pic>
      <p:sp>
        <p:nvSpPr>
          <p:cNvPr id="7" name="TextBox 6"/>
          <p:cNvSpPr txBox="1"/>
          <p:nvPr/>
        </p:nvSpPr>
        <p:spPr>
          <a:xfrm>
            <a:off x="4892040" y="612647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A HERE.NOW LINK, SENT TO TELEGRAM</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204</a:t>
            </a:r>
          </a:p>
        </p:txBody>
      </p:sp>
    </p:spTree>
  </p:cSld>
  <p:clrMapOvr>
    <a:masterClrMapping/>
  </p:clrMapOvr>
</p:sld>
</file>

<file path=ppt/slides/slide2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Your brain wrote this.</a:t>
            </a:r>
          </a:p>
          <a:p>
            <a:pPr algn="l">
              <a:lnSpc>
                <a:spcPct val="95000"/>
              </a:lnSpc>
            </a:pPr>
            <a:r>
              <a:rPr sz="6000" b="0">
                <a:solidFill>
                  <a:srgbClr val="F4F4F4"/>
                </a:solidFill>
                <a:latin typeface="Inter Tight"/>
              </a:rPr>
              <a:t>Not a template.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WHY IT WORKS</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205</a:t>
            </a:r>
          </a:p>
        </p:txBody>
      </p:sp>
    </p:spTree>
  </p:cSld>
  <p:clrMapOvr>
    <a:masterClrMapping/>
  </p:clrMapOvr>
</p:sld>
</file>

<file path=ppt/slides/slide2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14</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Task 2.</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The one thing you hate.</a:t>
            </a:r>
          </a:p>
          <a:p>
            <a:pPr algn="l"/>
            <a:r>
              <a:rPr sz="2000" b="0">
                <a:solidFill>
                  <a:srgbClr val="9A9A9A"/>
                </a:solidFill>
                <a:latin typeface="Inter Tight"/>
              </a:rPr>
              <a:t>Find it. Watch it done once.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206</a:t>
            </a:r>
          </a:p>
        </p:txBody>
      </p:sp>
    </p:spTree>
  </p:cSld>
  <p:clrMapOvr>
    <a:masterClrMapping/>
  </p:clrMapOvr>
</p:sld>
</file>

<file path=ppt/slides/slide2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What do you push</a:t>
            </a:r>
          </a:p>
          <a:p>
            <a:pPr algn="l">
              <a:lnSpc>
                <a:spcPct val="95000"/>
              </a:lnSpc>
            </a:pPr>
            <a:r>
              <a:rPr sz="6000" b="0">
                <a:solidFill>
                  <a:srgbClr val="F4F4F4"/>
                </a:solidFill>
                <a:latin typeface="Inter Tight"/>
              </a:rPr>
              <a:t>to Sunday night?</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THINK OF ONE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207</a:t>
            </a:r>
          </a:p>
        </p:txBody>
      </p:sp>
    </p:spTree>
  </p:cSld>
  <p:clrMapOvr>
    <a:masterClrMapping/>
  </p:clrMapOvr>
</p:sld>
</file>

<file path=ppt/slides/slide2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2</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moves.</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Interview</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it asks you</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Pick one</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five filters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Do it once</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check it</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208</a:t>
            </a:r>
          </a:p>
        </p:txBody>
      </p:sp>
    </p:spTree>
  </p:cSld>
  <p:clrMapOvr>
    <a:masterClrMapping/>
  </p:clrMapOvr>
</p:sld>
</file>

<file path=ppt/slides/slide2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Don't prompt it.</a:t>
            </a:r>
          </a:p>
          <a:p>
            <a:pPr algn="l">
              <a:lnSpc>
                <a:spcPct val="95000"/>
              </a:lnSpc>
            </a:pPr>
            <a:r>
              <a:rPr sz="6000" b="0">
                <a:solidFill>
                  <a:srgbClr val="F4F4F4"/>
                </a:solidFill>
                <a:latin typeface="Inter Tight"/>
              </a:rPr>
              <a:t>Let it ask you.</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REVERSE PROMPTING</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209</a:t>
            </a:r>
          </a:p>
        </p:txBody>
      </p:sp>
    </p:spTree>
  </p:cSld>
  <p:clrMapOvr>
    <a:masterClrMapping/>
  </p:clrMapOvr>
</p:sld>
</file>

<file path=ppt/slides/slide2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REVERSE PROMPTING</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Flip the question.</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“Based on what you know about my goals, what is one thing you can take away from me so I can be more productive?”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210</a:t>
            </a:r>
          </a:p>
        </p:txBody>
      </p:sp>
    </p:spTree>
  </p:cSld>
  <p:clrMapOvr>
    <a:masterClrMapping/>
  </p:clrMapOvr>
</p:sld>
</file>

<file path=ppt/slides/slide2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It asks you. Answer like you talk.</a:t>
            </a:r>
          </a:p>
        </p:txBody>
      </p:sp>
      <p:pic>
        <p:nvPicPr>
          <p:cNvPr id="4" name="Picture 3" descr="interview-batch.png"/>
          <p:cNvPicPr>
            <a:picLocks noChangeAspect="1"/>
          </p:cNvPicPr>
          <p:nvPr/>
        </p:nvPicPr>
        <p:blipFill>
          <a:blip r:embed="rId3"/>
          <a:stretch>
            <a:fillRect/>
          </a:stretch>
        </p:blipFill>
        <p:spPr>
          <a:xfrm>
            <a:off x="548640" y="1757817"/>
            <a:ext cx="11064240" cy="3570964"/>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EXAMPLE: THE AGENT ASKING ABOUT A BOTTLENECK</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211</a:t>
            </a:r>
          </a:p>
        </p:txBody>
      </p:sp>
    </p:spTree>
  </p:cSld>
  <p:clrMapOvr>
    <a:masterClrMapping/>
  </p:clrMapOvr>
</p:sld>
</file>

<file path=ppt/slides/slide2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2</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moves.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Interview</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it asks you</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Pick one</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five filters</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Do it once</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check it</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212</a:t>
            </a:r>
          </a:p>
        </p:txBody>
      </p:sp>
    </p:spTree>
  </p:cSld>
  <p:clrMapOvr>
    <a:masterClrMapping/>
  </p:clrMapOvr>
</p:sld>
</file>

<file path=ppt/slides/slide2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A GOOD FIRST JOB</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Five filters.</a:t>
            </a:r>
          </a:p>
        </p:txBody>
      </p:sp>
      <p:cxnSp>
        <p:nvCxnSpPr>
          <p:cNvPr id="5" name="Connector 4"/>
          <p:cNvCxnSpPr/>
          <p:nvPr/>
        </p:nvCxnSpPr>
        <p:spPr>
          <a:xfrm>
            <a:off x="137160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Happens often</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week or more</a:t>
            </a:r>
          </a:p>
        </p:txBody>
      </p:sp>
      <p:sp>
        <p:nvSpPr>
          <p:cNvPr id="12" name="Oval 11"/>
          <p:cNvSpPr/>
          <p:nvPr/>
        </p:nvSpPr>
        <p:spPr>
          <a:xfrm>
            <a:off x="3543299"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Same way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same steps each time</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Text-based</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words in, words out</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Low risk</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easy to check and undo</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Lots of friction</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dread it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213</a:t>
            </a:r>
          </a:p>
        </p:txBody>
      </p:sp>
    </p:spTree>
  </p:cSld>
  <p:clrMapOvr>
    <a:masterClrMapping/>
  </p:clrMapOvr>
</p:sld>
</file>

<file path=ppt/slides/slide2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A GOOD FIRST JOB</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Five filters.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Happens often</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week or more</a:t>
            </a:r>
          </a:p>
        </p:txBody>
      </p:sp>
      <p:sp>
        <p:nvSpPr>
          <p:cNvPr id="12" name="Oval 11"/>
          <p:cNvSpPr/>
          <p:nvPr/>
        </p:nvSpPr>
        <p:spPr>
          <a:xfrm>
            <a:off x="348843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Same way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same steps each time</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Text-based</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words in, words out</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Low risk</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easy to check and undo</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Lots of friction</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dread it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214</a:t>
            </a:r>
          </a:p>
        </p:txBody>
      </p:sp>
    </p:spTree>
  </p:cSld>
  <p:clrMapOvr>
    <a:masterClrMapping/>
  </p:clrMapOvr>
</p:sld>
</file>

<file path=ppt/slides/slide2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A GOOD FIRST JOB</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Five filters.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Happens often</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week or more</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Same way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same steps each time</a:t>
            </a:r>
          </a:p>
        </p:txBody>
      </p:sp>
      <p:sp>
        <p:nvSpPr>
          <p:cNvPr id="15" name="Oval 14"/>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Text-based</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words in, words out</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Low risk</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easy to check and undo</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Lots of friction</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dread it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215</a:t>
            </a:r>
          </a:p>
        </p:txBody>
      </p:sp>
    </p:spTree>
  </p:cSld>
  <p:clrMapOvr>
    <a:masterClrMapping/>
  </p:clrMapOvr>
</p:sld>
</file>

<file path=ppt/slides/slide2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A GOOD FIRST JOB</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Five filters.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Happens often</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week or more</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Same way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same steps each time</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Text-based</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words in, words out</a:t>
            </a:r>
          </a:p>
        </p:txBody>
      </p:sp>
      <p:sp>
        <p:nvSpPr>
          <p:cNvPr id="18" name="Oval 17"/>
          <p:cNvSpPr/>
          <p:nvPr/>
        </p:nvSpPr>
        <p:spPr>
          <a:xfrm>
            <a:off x="83804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Low risk</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easy to check and undo</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Lots of friction</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you dread it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216</a:t>
            </a:r>
          </a:p>
        </p:txBody>
      </p:sp>
    </p:spTree>
  </p:cSld>
  <p:clrMapOvr>
    <a:masterClrMapping/>
  </p:clrMapOvr>
</p:sld>
</file>

<file path=ppt/slides/slide2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A GOOD FIRST JOB</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Five filters.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Happens often</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week or more</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Same way</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same steps each time</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Text-based</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words in, words out</a:t>
            </a:r>
          </a:p>
        </p:txBody>
      </p:sp>
      <p:sp>
        <p:nvSpPr>
          <p:cNvPr id="18" name="Oval 17"/>
          <p:cNvSpPr/>
          <p:nvPr/>
        </p:nvSpPr>
        <p:spPr>
          <a:xfrm>
            <a:off x="84353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Low risk</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easy to check and undo</a:t>
            </a:r>
          </a:p>
        </p:txBody>
      </p:sp>
      <p:sp>
        <p:nvSpPr>
          <p:cNvPr id="21" name="Oval 20"/>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Lots of friction</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 dread it</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217</a:t>
            </a:r>
          </a:p>
        </p:txBody>
      </p:sp>
    </p:spTree>
  </p:cSld>
  <p:clrMapOvr>
    <a:masterClrMapping/>
  </p:clrMapOvr>
</p:sld>
</file>

<file path=ppt/slides/slide2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2286000" y="1417320"/>
            <a:ext cx="7616952" cy="274320"/>
          </a:xfrm>
          <a:prstGeom prst="rect">
            <a:avLst/>
          </a:prstGeom>
          <a:noFill/>
        </p:spPr>
        <p:txBody>
          <a:bodyPr wrap="square" lIns="0" rIns="0" tIns="0" bIns="0" anchor="t">
            <a:spAutoFit/>
          </a:bodyPr>
          <a:lstStyle/>
          <a:p>
            <a:pPr algn="ctr"/>
            <a:r>
              <a:rPr sz="1350" b="0" spc="200">
                <a:solidFill>
                  <a:srgbClr val="808080"/>
                </a:solidFill>
                <a:latin typeface="Inter Tight"/>
              </a:rPr>
              <a:t>YOUR FIRST JOB</a:t>
            </a:r>
          </a:p>
        </p:txBody>
      </p:sp>
      <p:sp>
        <p:nvSpPr>
          <p:cNvPr id="4" name="TextBox 3"/>
          <p:cNvSpPr txBox="1"/>
          <p:nvPr/>
        </p:nvSpPr>
        <p:spPr>
          <a:xfrm>
            <a:off x="1097280" y="1737360"/>
            <a:ext cx="9966960" cy="2468880"/>
          </a:xfrm>
          <a:prstGeom prst="rect">
            <a:avLst/>
          </a:prstGeom>
          <a:noFill/>
        </p:spPr>
        <p:txBody>
          <a:bodyPr wrap="square" lIns="0" rIns="0" tIns="0" bIns="0" anchor="t">
            <a:spAutoFit/>
          </a:bodyPr>
          <a:lstStyle/>
          <a:p>
            <a:pPr algn="ctr"/>
            <a:r>
              <a:rPr sz="20000" b="0">
                <a:solidFill>
                  <a:srgbClr val="F4F4F4"/>
                </a:solidFill>
                <a:latin typeface="Inter Tight"/>
              </a:rPr>
              <a:t>1</a:t>
            </a:r>
          </a:p>
        </p:txBody>
      </p:sp>
      <p:sp>
        <p:nvSpPr>
          <p:cNvPr id="5" name="TextBox 4"/>
          <p:cNvSpPr txBox="1"/>
          <p:nvPr/>
        </p:nvSpPr>
        <p:spPr>
          <a:xfrm>
            <a:off x="2011680" y="4343400"/>
            <a:ext cx="8138160" cy="822960"/>
          </a:xfrm>
          <a:prstGeom prst="rect">
            <a:avLst/>
          </a:prstGeom>
          <a:noFill/>
        </p:spPr>
        <p:txBody>
          <a:bodyPr wrap="square" lIns="0" rIns="0" tIns="0" bIns="0" anchor="t">
            <a:spAutoFit/>
          </a:bodyPr>
          <a:lstStyle/>
          <a:p>
            <a:pPr algn="ctr"/>
            <a:r>
              <a:rPr sz="2600" b="0">
                <a:solidFill>
                  <a:srgbClr val="9A9A9A"/>
                </a:solidFill>
                <a:latin typeface="Inter Tight"/>
              </a:rPr>
              <a:t>One job. Not five.</a:t>
            </a:r>
          </a:p>
        </p:txBody>
      </p:sp>
      <p:sp>
        <p:nvSpPr>
          <p:cNvPr id="6" name="TextBox 5"/>
          <p:cNvSpPr txBox="1"/>
          <p:nvPr/>
        </p:nvSpPr>
        <p:spPr>
          <a:xfrm>
            <a:off x="2286000" y="5257800"/>
            <a:ext cx="7616952" cy="274320"/>
          </a:xfrm>
          <a:prstGeom prst="rect">
            <a:avLst/>
          </a:prstGeom>
          <a:noFill/>
        </p:spPr>
        <p:txBody>
          <a:bodyPr wrap="square" lIns="0" rIns="0" tIns="0" bIns="0" anchor="t">
            <a:spAutoFit/>
          </a:bodyPr>
          <a:lstStyle/>
          <a:p>
            <a:pPr algn="ctr"/>
            <a:r>
              <a:rPr sz="1200" b="0" spc="150">
                <a:solidFill>
                  <a:srgbClr val="4E4E4E"/>
                </a:solidFill>
                <a:latin typeface="Inter Tight"/>
              </a:rPr>
              <a:t>PICK THE ONE THAT PASSES ALL FIVE FILTERS</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218</a:t>
            </a:r>
          </a:p>
        </p:txBody>
      </p:sp>
    </p:spTree>
  </p:cSld>
  <p:clrMapOvr>
    <a:masterClrMapping/>
  </p:clrMapOvr>
</p:sld>
</file>

<file path=ppt/slides/slide2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2</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Three moves.</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Interview</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it asks you</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Pick one</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five filters</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Do it once</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you check it</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219</a:t>
            </a:r>
          </a:p>
        </p:txBody>
      </p:sp>
    </p:spTree>
  </p:cSld>
  <p:clrMapOvr>
    <a:masterClrMapping/>
  </p:clrMapOvr>
</p:sld>
</file>

<file path=ppt/slides/slide2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DO IT ONCE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Watch it work.</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“Do that job for me once now, and show me the result.”</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220</a:t>
            </a:r>
          </a:p>
        </p:txBody>
      </p:sp>
    </p:spTree>
  </p:cSld>
  <p:clrMapOvr>
    <a:masterClrMapping/>
  </p:clrMapOvr>
</p:sld>
</file>

<file path=ppt/slides/slide2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CHECK IT</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Not happy? Tell it why.</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One comment. Again. Until it's right.</a:t>
            </a:r>
          </a:p>
        </p:txBody>
      </p:sp>
      <p:pic>
        <p:nvPicPr>
          <p:cNvPr id="6" name="Picture 5" descr="job-card.png"/>
          <p:cNvPicPr>
            <a:picLocks noChangeAspect="1"/>
          </p:cNvPicPr>
          <p:nvPr/>
        </p:nvPicPr>
        <p:blipFill>
          <a:blip r:embed="rId3"/>
          <a:stretch>
            <a:fillRect/>
          </a:stretch>
        </p:blipFill>
        <p:spPr>
          <a:xfrm>
            <a:off x="4892040" y="1693958"/>
            <a:ext cx="6949440" cy="3195763"/>
          </a:xfrm>
          <a:prstGeom prst="rect">
            <a:avLst/>
          </a:prstGeom>
          <a:ln w="9525">
            <a:solidFill>
              <a:srgbClr val="3A3A3C"/>
            </a:solidFill>
          </a:ln>
        </p:spPr>
      </p:pic>
      <p:sp>
        <p:nvSpPr>
          <p:cNvPr id="7" name="TextBox 6"/>
          <p:cNvSpPr txBox="1"/>
          <p:nvPr/>
        </p:nvSpPr>
        <p:spPr>
          <a:xfrm>
            <a:off x="4892040" y="4981161"/>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EXAMPLE: A JOB CARD FOR ENQUIRY REPLIES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221</a:t>
            </a:r>
          </a:p>
        </p:txBody>
      </p:sp>
    </p:spTree>
  </p:cSld>
  <p:clrMapOvr>
    <a:masterClrMapping/>
  </p:clrMapOvr>
</p:sld>
</file>

<file path=ppt/slides/slide2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15</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Make it a skill.</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The job you just did,</a:t>
            </a:r>
          </a:p>
          <a:p>
            <a:pPr algn="l"/>
            <a:r>
              <a:rPr sz="2000" b="0">
                <a:solidFill>
                  <a:srgbClr val="9A9A9A"/>
                </a:solidFill>
                <a:latin typeface="Inter Tight"/>
              </a:rPr>
              <a:t>taught once, kept forever.</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222</a:t>
            </a:r>
          </a:p>
        </p:txBody>
      </p:sp>
    </p:spTree>
  </p:cSld>
  <p:clrMapOvr>
    <a:masterClrMapping/>
  </p:clrMapOvr>
</p:sld>
</file>

<file path=ppt/slides/slide2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GETS SAVED</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taste, written down.</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Draft A</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first try</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comment</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fix</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Draft D</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 one you like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Skill</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all of it, saved</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223</a:t>
            </a:r>
          </a:p>
        </p:txBody>
      </p:sp>
    </p:spTree>
  </p:cSld>
  <p:clrMapOvr>
    <a:masterClrMapping/>
  </p:clrMapOvr>
</p:sld>
</file>

<file path=ppt/slides/slide2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GETS SAVED</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taste, written down.</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Draft A</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first try</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comment</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fix</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Draft D</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the one you like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Skill</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all of it, saved</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224</a:t>
            </a:r>
          </a:p>
        </p:txBody>
      </p:sp>
    </p:spTree>
  </p:cSld>
  <p:clrMapOvr>
    <a:masterClrMapping/>
  </p:clrMapOvr>
</p:sld>
</file>

<file path=ppt/slides/slide2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GETS SAVED</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taste, written down.</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Draft A</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first try</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comment</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fix</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Draft D</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one you like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Skill</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all of it, saved</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225</a:t>
            </a:r>
          </a:p>
        </p:txBody>
      </p:sp>
    </p:spTree>
  </p:cSld>
  <p:clrMapOvr>
    <a:masterClrMapping/>
  </p:clrMapOvr>
</p:sld>
</file>

<file path=ppt/slides/slide2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GETS SAVED</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Your taste, written down.</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Draft A</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first try</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comment</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fix</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Draft D</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one you like</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Skill</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all of it, saved</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226</a:t>
            </a:r>
          </a:p>
        </p:txBody>
      </p:sp>
    </p:spTree>
  </p:cSld>
  <p:clrMapOvr>
    <a:masterClrMapping/>
  </p:clrMapOvr>
</p:sld>
</file>

<file path=ppt/slides/slide2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SAME CHAT</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Package it as a skill.</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“Turn this into a skill called [name].”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227</a:t>
            </a:r>
          </a:p>
        </p:txBody>
      </p:sp>
    </p:spTree>
  </p:cSld>
  <p:clrMapOvr>
    <a:masterClrMapping/>
  </p:clrMapOvr>
</p:sld>
</file>

<file path=ppt/slides/slide2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Your SOP, for your agent. Read it.</a:t>
            </a:r>
          </a:p>
        </p:txBody>
      </p:sp>
      <p:pic>
        <p:nvPicPr>
          <p:cNvPr id="4" name="Picture 3" descr="skill-file.png"/>
          <p:cNvPicPr>
            <a:picLocks noChangeAspect="1"/>
          </p:cNvPicPr>
          <p:nvPr/>
        </p:nvPicPr>
        <p:blipFill>
          <a:blip r:embed="rId3"/>
          <a:stretch>
            <a:fillRect/>
          </a:stretch>
        </p:blipFill>
        <p:spPr>
          <a:xfrm>
            <a:off x="1730141" y="960120"/>
            <a:ext cx="8701237" cy="5166360"/>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A REAL SKILL FILE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228</a:t>
            </a:r>
          </a:p>
        </p:txBody>
      </p:sp>
    </p:spTree>
  </p:cSld>
  <p:clrMapOvr>
    <a:masterClrMapping/>
  </p:clrMapOvr>
</p:sld>
</file>

<file path=ppt/slides/slide2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NEXT TIME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Correct it, it learns.</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“Update the [skill name] skill with this feedback.”</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NEXT TIME, TYPE THIS WITH YOUR SKILL'S NAME</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229</a:t>
            </a:r>
          </a:p>
        </p:txBody>
      </p:sp>
    </p:spTree>
  </p:cSld>
  <p:clrMapOvr>
    <a:masterClrMapping/>
  </p:clrMapOvr>
</p:sld>
</file>

<file path=ppt/slides/slide2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Anything you repeat,</a:t>
            </a:r>
          </a:p>
          <a:p>
            <a:pPr algn="l">
              <a:lnSpc>
                <a:spcPct val="95000"/>
              </a:lnSpc>
            </a:pPr>
            <a:r>
              <a:rPr sz="6000" b="0">
                <a:solidFill>
                  <a:srgbClr val="F4F4F4"/>
                </a:solidFill>
                <a:latin typeface="Inter Tight"/>
              </a:rPr>
              <a:t>teach it once.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RULE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230</a:t>
            </a:r>
          </a:p>
        </p:txBody>
      </p:sp>
    </p:spTree>
  </p:cSld>
  <p:clrMapOvr>
    <a:masterClrMapping/>
  </p:clrMapOvr>
</p:sld>
</file>

<file path=ppt/slides/slide2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Day 1, done.</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What you hold now, and what happens tonight.</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231</a:t>
            </a:r>
          </a:p>
        </p:txBody>
      </p:sp>
    </p:spTree>
  </p:cSld>
  <p:clrMapOvr>
    <a:masterClrMapping/>
  </p:clrMapOvr>
</p:sld>
</file>

<file path=ppt/slides/slide2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HOLD NOW</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picture.</a:t>
            </a:r>
          </a:p>
        </p:txBody>
      </p:sp>
      <p:sp>
        <p:nvSpPr>
          <p:cNvPr id="5" name="Rounded Rectangle 4"/>
          <p:cNvSpPr/>
          <p:nvPr/>
        </p:nvSpPr>
        <p:spPr>
          <a:xfrm>
            <a:off x="4526280" y="3246120"/>
            <a:ext cx="310896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4663440" y="3383279"/>
            <a:ext cx="2834640" cy="59436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4663440" y="3899915"/>
            <a:ext cx="2834640" cy="499262"/>
          </a:xfrm>
          <a:prstGeom prst="rect">
            <a:avLst/>
          </a:prstGeom>
          <a:noFill/>
        </p:spPr>
        <p:txBody>
          <a:bodyPr wrap="square" lIns="0" rIns="0" tIns="0" bIns="0" anchor="t">
            <a:spAutoFit/>
          </a:bodyPr>
          <a:lstStyle/>
          <a:p>
            <a:pPr algn="ctr"/>
            <a:r>
              <a:rPr sz="1200" b="0">
                <a:solidFill>
                  <a:srgbClr val="808080"/>
                </a:solidFill>
                <a:latin typeface="Inter Tight"/>
              </a:rPr>
              <a:t>the map of your business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232</a:t>
            </a:r>
          </a:p>
        </p:txBody>
      </p:sp>
    </p:spTree>
  </p:cSld>
  <p:clrMapOvr>
    <a:masterClrMapping/>
  </p:clrMapOvr>
</p:sld>
</file>

<file path=ppt/slides/slide2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HOLD NOW</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picture.</a:t>
            </a:r>
          </a:p>
        </p:txBody>
      </p:sp>
      <p:sp>
        <p:nvSpPr>
          <p:cNvPr id="5" name="Rounded Rectangle 4"/>
          <p:cNvSpPr/>
          <p:nvPr/>
        </p:nvSpPr>
        <p:spPr>
          <a:xfrm>
            <a:off x="4526280" y="3246120"/>
            <a:ext cx="310896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4663440" y="3383279"/>
            <a:ext cx="2834640" cy="59436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4663440" y="3899915"/>
            <a:ext cx="2834640" cy="499262"/>
          </a:xfrm>
          <a:prstGeom prst="rect">
            <a:avLst/>
          </a:prstGeom>
          <a:noFill/>
        </p:spPr>
        <p:txBody>
          <a:bodyPr wrap="square" lIns="0" rIns="0" tIns="0" bIns="0" anchor="t">
            <a:spAutoFit/>
          </a:bodyPr>
          <a:lstStyle/>
          <a:p>
            <a:pPr algn="ctr"/>
            <a:r>
              <a:rPr sz="1200" b="0">
                <a:solidFill>
                  <a:srgbClr val="808080"/>
                </a:solidFill>
                <a:latin typeface="Inter Tight"/>
              </a:rPr>
              <a:t>the map of your business</a:t>
            </a:r>
          </a:p>
        </p:txBody>
      </p:sp>
      <p:sp>
        <p:nvSpPr>
          <p:cNvPr id="8" name="Rounded Rectangle 7"/>
          <p:cNvSpPr/>
          <p:nvPr/>
        </p:nvSpPr>
        <p:spPr>
          <a:xfrm>
            <a:off x="886968" y="2148840"/>
            <a:ext cx="274320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24127" y="2286000"/>
            <a:ext cx="2468880" cy="502920"/>
          </a:xfrm>
          <a:prstGeom prst="rect">
            <a:avLst/>
          </a:prstGeom>
          <a:noFill/>
        </p:spPr>
        <p:txBody>
          <a:bodyPr wrap="square" lIns="0" rIns="0" tIns="0" bIns="0" anchor="ctr">
            <a:spAutoFit/>
          </a:bodyPr>
          <a:lstStyle/>
          <a:p>
            <a:pPr algn="ctr"/>
            <a:r>
              <a:rPr sz="1800" b="0">
                <a:solidFill>
                  <a:srgbClr val="F4F4F4"/>
                </a:solidFill>
                <a:latin typeface="Inter Tight"/>
              </a:rPr>
              <a:t>Your agent</a:t>
            </a:r>
          </a:p>
        </p:txBody>
      </p:sp>
      <p:sp>
        <p:nvSpPr>
          <p:cNvPr id="10" name="TextBox 9"/>
          <p:cNvSpPr txBox="1"/>
          <p:nvPr/>
        </p:nvSpPr>
        <p:spPr>
          <a:xfrm>
            <a:off x="1024127"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on a box that never sleeps</a:t>
            </a:r>
          </a:p>
        </p:txBody>
      </p:sp>
      <p:cxnSp>
        <p:nvCxnSpPr>
          <p:cNvPr id="11" name="Connector 10"/>
          <p:cNvCxnSpPr/>
          <p:nvPr/>
        </p:nvCxnSpPr>
        <p:spPr>
          <a:xfrm>
            <a:off x="3630168" y="265176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233</a:t>
            </a:r>
          </a:p>
        </p:txBody>
      </p:sp>
    </p:spTree>
  </p:cSld>
  <p:clrMapOvr>
    <a:masterClrMapping/>
  </p:clrMapOvr>
</p:sld>
</file>

<file path=ppt/slides/slide2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HOLD NOW</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picture.</a:t>
            </a:r>
          </a:p>
        </p:txBody>
      </p:sp>
      <p:sp>
        <p:nvSpPr>
          <p:cNvPr id="5" name="Rounded Rectangle 4"/>
          <p:cNvSpPr/>
          <p:nvPr/>
        </p:nvSpPr>
        <p:spPr>
          <a:xfrm>
            <a:off x="4526280" y="3246120"/>
            <a:ext cx="310896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4663440" y="3383279"/>
            <a:ext cx="2834640" cy="59436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4663440" y="3899915"/>
            <a:ext cx="2834640" cy="499262"/>
          </a:xfrm>
          <a:prstGeom prst="rect">
            <a:avLst/>
          </a:prstGeom>
          <a:noFill/>
        </p:spPr>
        <p:txBody>
          <a:bodyPr wrap="square" lIns="0" rIns="0" tIns="0" bIns="0" anchor="t">
            <a:spAutoFit/>
          </a:bodyPr>
          <a:lstStyle/>
          <a:p>
            <a:pPr algn="ctr"/>
            <a:r>
              <a:rPr sz="1200" b="0">
                <a:solidFill>
                  <a:srgbClr val="808080"/>
                </a:solidFill>
                <a:latin typeface="Inter Tight"/>
              </a:rPr>
              <a:t>the map of your business</a:t>
            </a:r>
          </a:p>
        </p:txBody>
      </p:sp>
      <p:sp>
        <p:nvSpPr>
          <p:cNvPr id="8" name="Rounded Rectangle 7"/>
          <p:cNvSpPr/>
          <p:nvPr/>
        </p:nvSpPr>
        <p:spPr>
          <a:xfrm>
            <a:off x="886968" y="214884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24127" y="228600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Your agent</a:t>
            </a:r>
          </a:p>
        </p:txBody>
      </p:sp>
      <p:sp>
        <p:nvSpPr>
          <p:cNvPr id="10" name="TextBox 9"/>
          <p:cNvSpPr txBox="1"/>
          <p:nvPr/>
        </p:nvSpPr>
        <p:spPr>
          <a:xfrm>
            <a:off x="1024127"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on a box that never sleeps</a:t>
            </a:r>
          </a:p>
        </p:txBody>
      </p:sp>
      <p:sp>
        <p:nvSpPr>
          <p:cNvPr id="11" name="Rounded Rectangle 10"/>
          <p:cNvSpPr/>
          <p:nvPr/>
        </p:nvSpPr>
        <p:spPr>
          <a:xfrm>
            <a:off x="886968" y="4526280"/>
            <a:ext cx="274320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024127" y="4663440"/>
            <a:ext cx="2468880" cy="502920"/>
          </a:xfrm>
          <a:prstGeom prst="rect">
            <a:avLst/>
          </a:prstGeom>
          <a:noFill/>
        </p:spPr>
        <p:txBody>
          <a:bodyPr wrap="square" lIns="0" rIns="0" tIns="0" bIns="0" anchor="ctr">
            <a:spAutoFit/>
          </a:bodyPr>
          <a:lstStyle/>
          <a:p>
            <a:pPr algn="ctr"/>
            <a:r>
              <a:rPr sz="1800" b="0">
                <a:solidFill>
                  <a:srgbClr val="F4F4F4"/>
                </a:solidFill>
                <a:latin typeface="Inter Tight"/>
              </a:rPr>
              <a:t>Four bots</a:t>
            </a:r>
          </a:p>
        </p:txBody>
      </p:sp>
      <p:sp>
        <p:nvSpPr>
          <p:cNvPr id="13" name="TextBox 12"/>
          <p:cNvSpPr txBox="1"/>
          <p:nvPr/>
        </p:nvSpPr>
        <p:spPr>
          <a:xfrm>
            <a:off x="1024127" y="5079492"/>
            <a:ext cx="2468880" cy="422452"/>
          </a:xfrm>
          <a:prstGeom prst="rect">
            <a:avLst/>
          </a:prstGeom>
          <a:noFill/>
        </p:spPr>
        <p:txBody>
          <a:bodyPr wrap="square" lIns="0" rIns="0" tIns="0" bIns="0" anchor="t">
            <a:spAutoFit/>
          </a:bodyPr>
          <a:lstStyle/>
          <a:p>
            <a:pPr algn="ctr"/>
            <a:r>
              <a:rPr sz="1200" b="0">
                <a:solidFill>
                  <a:srgbClr val="808080"/>
                </a:solidFill>
                <a:latin typeface="Inter Tight"/>
              </a:rPr>
              <a:t>fill the brain</a:t>
            </a:r>
          </a:p>
        </p:txBody>
      </p:sp>
      <p:cxnSp>
        <p:nvCxnSpPr>
          <p:cNvPr id="14" name="Connector 13"/>
          <p:cNvCxnSpPr/>
          <p:nvPr/>
        </p:nvCxnSpPr>
        <p:spPr>
          <a:xfrm>
            <a:off x="3630168" y="265176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3630168" y="384048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234</a:t>
            </a:r>
          </a:p>
        </p:txBody>
      </p:sp>
    </p:spTree>
  </p:cSld>
  <p:clrMapOvr>
    <a:masterClrMapping/>
  </p:clrMapOvr>
</p:sld>
</file>

<file path=ppt/slides/slide2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HOLD NOW</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picture.</a:t>
            </a:r>
          </a:p>
        </p:txBody>
      </p:sp>
      <p:sp>
        <p:nvSpPr>
          <p:cNvPr id="5" name="Rounded Rectangle 4"/>
          <p:cNvSpPr/>
          <p:nvPr/>
        </p:nvSpPr>
        <p:spPr>
          <a:xfrm>
            <a:off x="4526280" y="3246120"/>
            <a:ext cx="310896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4663440" y="3383279"/>
            <a:ext cx="2834640" cy="59436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4663440" y="3899915"/>
            <a:ext cx="2834640" cy="499262"/>
          </a:xfrm>
          <a:prstGeom prst="rect">
            <a:avLst/>
          </a:prstGeom>
          <a:noFill/>
        </p:spPr>
        <p:txBody>
          <a:bodyPr wrap="square" lIns="0" rIns="0" tIns="0" bIns="0" anchor="t">
            <a:spAutoFit/>
          </a:bodyPr>
          <a:lstStyle/>
          <a:p>
            <a:pPr algn="ctr"/>
            <a:r>
              <a:rPr sz="1200" b="0">
                <a:solidFill>
                  <a:srgbClr val="808080"/>
                </a:solidFill>
                <a:latin typeface="Inter Tight"/>
              </a:rPr>
              <a:t>the map of your business</a:t>
            </a:r>
          </a:p>
        </p:txBody>
      </p:sp>
      <p:sp>
        <p:nvSpPr>
          <p:cNvPr id="8" name="Rounded Rectangle 7"/>
          <p:cNvSpPr/>
          <p:nvPr/>
        </p:nvSpPr>
        <p:spPr>
          <a:xfrm>
            <a:off x="886968" y="214884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24127" y="228600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Your agent</a:t>
            </a:r>
          </a:p>
        </p:txBody>
      </p:sp>
      <p:sp>
        <p:nvSpPr>
          <p:cNvPr id="10" name="TextBox 9"/>
          <p:cNvSpPr txBox="1"/>
          <p:nvPr/>
        </p:nvSpPr>
        <p:spPr>
          <a:xfrm>
            <a:off x="1024127"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on a box that never sleeps</a:t>
            </a:r>
          </a:p>
        </p:txBody>
      </p:sp>
      <p:sp>
        <p:nvSpPr>
          <p:cNvPr id="11" name="Rounded Rectangle 10"/>
          <p:cNvSpPr/>
          <p:nvPr/>
        </p:nvSpPr>
        <p:spPr>
          <a:xfrm>
            <a:off x="886968" y="452628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024127" y="466344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Four bots</a:t>
            </a:r>
          </a:p>
        </p:txBody>
      </p:sp>
      <p:sp>
        <p:nvSpPr>
          <p:cNvPr id="13" name="TextBox 12"/>
          <p:cNvSpPr txBox="1"/>
          <p:nvPr/>
        </p:nvSpPr>
        <p:spPr>
          <a:xfrm>
            <a:off x="1024127" y="5079492"/>
            <a:ext cx="2468880" cy="422452"/>
          </a:xfrm>
          <a:prstGeom prst="rect">
            <a:avLst/>
          </a:prstGeom>
          <a:noFill/>
        </p:spPr>
        <p:txBody>
          <a:bodyPr wrap="square" lIns="0" rIns="0" tIns="0" bIns="0" anchor="t">
            <a:spAutoFit/>
          </a:bodyPr>
          <a:lstStyle/>
          <a:p>
            <a:pPr algn="ctr"/>
            <a:r>
              <a:rPr sz="1200" b="0">
                <a:solidFill>
                  <a:srgbClr val="808080"/>
                </a:solidFill>
                <a:latin typeface="Inter Tight"/>
              </a:rPr>
              <a:t>fill the brain</a:t>
            </a:r>
          </a:p>
        </p:txBody>
      </p:sp>
      <p:sp>
        <p:nvSpPr>
          <p:cNvPr id="14" name="Rounded Rectangle 13"/>
          <p:cNvSpPr/>
          <p:nvPr/>
        </p:nvSpPr>
        <p:spPr>
          <a:xfrm>
            <a:off x="8549640" y="2148840"/>
            <a:ext cx="274320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0" y="2286000"/>
            <a:ext cx="2468880" cy="502920"/>
          </a:xfrm>
          <a:prstGeom prst="rect">
            <a:avLst/>
          </a:prstGeom>
          <a:noFill/>
        </p:spPr>
        <p:txBody>
          <a:bodyPr wrap="square" lIns="0" rIns="0" tIns="0" bIns="0" anchor="ctr">
            <a:spAutoFit/>
          </a:bodyPr>
          <a:lstStyle/>
          <a:p>
            <a:pPr algn="ctr"/>
            <a:r>
              <a:rPr sz="1800" b="0">
                <a:solidFill>
                  <a:srgbClr val="F4F4F4"/>
                </a:solidFill>
                <a:latin typeface="Inter Tight"/>
              </a:rPr>
              <a:t>Its rules</a:t>
            </a:r>
          </a:p>
        </p:txBody>
      </p:sp>
      <p:sp>
        <p:nvSpPr>
          <p:cNvPr id="16" name="TextBox 15"/>
          <p:cNvSpPr txBox="1"/>
          <p:nvPr/>
        </p:nvSpPr>
        <p:spPr>
          <a:xfrm>
            <a:off x="8686800"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what it asks you first</a:t>
            </a:r>
          </a:p>
        </p:txBody>
      </p:sp>
      <p:cxnSp>
        <p:nvCxnSpPr>
          <p:cNvPr id="17" name="Connector 16"/>
          <p:cNvCxnSpPr/>
          <p:nvPr/>
        </p:nvCxnSpPr>
        <p:spPr>
          <a:xfrm>
            <a:off x="3630168" y="265176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V="1">
            <a:off x="3630168" y="384048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H="1">
            <a:off x="7635240" y="2651760"/>
            <a:ext cx="914400"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235</a:t>
            </a:r>
          </a:p>
        </p:txBody>
      </p:sp>
    </p:spTree>
  </p:cSld>
  <p:clrMapOvr>
    <a:masterClrMapping/>
  </p:clrMapOvr>
</p:sld>
</file>

<file path=ppt/slides/slide2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HOLD NOW</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picture.</a:t>
            </a:r>
          </a:p>
        </p:txBody>
      </p:sp>
      <p:sp>
        <p:nvSpPr>
          <p:cNvPr id="5" name="Rounded Rectangle 4"/>
          <p:cNvSpPr/>
          <p:nvPr/>
        </p:nvSpPr>
        <p:spPr>
          <a:xfrm>
            <a:off x="4526280" y="3246120"/>
            <a:ext cx="310896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4663440" y="3383279"/>
            <a:ext cx="2834640" cy="59436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4663440" y="3899915"/>
            <a:ext cx="2834640" cy="499262"/>
          </a:xfrm>
          <a:prstGeom prst="rect">
            <a:avLst/>
          </a:prstGeom>
          <a:noFill/>
        </p:spPr>
        <p:txBody>
          <a:bodyPr wrap="square" lIns="0" rIns="0" tIns="0" bIns="0" anchor="t">
            <a:spAutoFit/>
          </a:bodyPr>
          <a:lstStyle/>
          <a:p>
            <a:pPr algn="ctr"/>
            <a:r>
              <a:rPr sz="1200" b="0">
                <a:solidFill>
                  <a:srgbClr val="808080"/>
                </a:solidFill>
                <a:latin typeface="Inter Tight"/>
              </a:rPr>
              <a:t>the map of your business</a:t>
            </a:r>
          </a:p>
        </p:txBody>
      </p:sp>
      <p:sp>
        <p:nvSpPr>
          <p:cNvPr id="8" name="Rounded Rectangle 7"/>
          <p:cNvSpPr/>
          <p:nvPr/>
        </p:nvSpPr>
        <p:spPr>
          <a:xfrm>
            <a:off x="886968" y="214884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24127" y="228600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Your agent</a:t>
            </a:r>
          </a:p>
        </p:txBody>
      </p:sp>
      <p:sp>
        <p:nvSpPr>
          <p:cNvPr id="10" name="TextBox 9"/>
          <p:cNvSpPr txBox="1"/>
          <p:nvPr/>
        </p:nvSpPr>
        <p:spPr>
          <a:xfrm>
            <a:off x="1024127"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on a box that never sleeps</a:t>
            </a:r>
          </a:p>
        </p:txBody>
      </p:sp>
      <p:sp>
        <p:nvSpPr>
          <p:cNvPr id="11" name="Rounded Rectangle 10"/>
          <p:cNvSpPr/>
          <p:nvPr/>
        </p:nvSpPr>
        <p:spPr>
          <a:xfrm>
            <a:off x="886968" y="452628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024127" y="466344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Four bots</a:t>
            </a:r>
          </a:p>
        </p:txBody>
      </p:sp>
      <p:sp>
        <p:nvSpPr>
          <p:cNvPr id="13" name="TextBox 12"/>
          <p:cNvSpPr txBox="1"/>
          <p:nvPr/>
        </p:nvSpPr>
        <p:spPr>
          <a:xfrm>
            <a:off x="1024127" y="5079492"/>
            <a:ext cx="2468880" cy="422452"/>
          </a:xfrm>
          <a:prstGeom prst="rect">
            <a:avLst/>
          </a:prstGeom>
          <a:noFill/>
        </p:spPr>
        <p:txBody>
          <a:bodyPr wrap="square" lIns="0" rIns="0" tIns="0" bIns="0" anchor="t">
            <a:spAutoFit/>
          </a:bodyPr>
          <a:lstStyle/>
          <a:p>
            <a:pPr algn="ctr"/>
            <a:r>
              <a:rPr sz="1200" b="0">
                <a:solidFill>
                  <a:srgbClr val="808080"/>
                </a:solidFill>
                <a:latin typeface="Inter Tight"/>
              </a:rPr>
              <a:t>fill the brain</a:t>
            </a:r>
          </a:p>
        </p:txBody>
      </p:sp>
      <p:sp>
        <p:nvSpPr>
          <p:cNvPr id="14" name="Rounded Rectangle 13"/>
          <p:cNvSpPr/>
          <p:nvPr/>
        </p:nvSpPr>
        <p:spPr>
          <a:xfrm>
            <a:off x="8549640" y="214884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0" y="228600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Its rules</a:t>
            </a:r>
          </a:p>
        </p:txBody>
      </p:sp>
      <p:sp>
        <p:nvSpPr>
          <p:cNvPr id="16" name="TextBox 15"/>
          <p:cNvSpPr txBox="1"/>
          <p:nvPr/>
        </p:nvSpPr>
        <p:spPr>
          <a:xfrm>
            <a:off x="8686800"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what it asks you first</a:t>
            </a:r>
          </a:p>
        </p:txBody>
      </p:sp>
      <p:sp>
        <p:nvSpPr>
          <p:cNvPr id="17" name="Rounded Rectangle 16"/>
          <p:cNvSpPr/>
          <p:nvPr/>
        </p:nvSpPr>
        <p:spPr>
          <a:xfrm>
            <a:off x="8549640" y="4526280"/>
            <a:ext cx="274320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8686800" y="4663440"/>
            <a:ext cx="2468880" cy="502920"/>
          </a:xfrm>
          <a:prstGeom prst="rect">
            <a:avLst/>
          </a:prstGeom>
          <a:noFill/>
        </p:spPr>
        <p:txBody>
          <a:bodyPr wrap="square" lIns="0" rIns="0" tIns="0" bIns="0" anchor="ctr">
            <a:spAutoFit/>
          </a:bodyPr>
          <a:lstStyle/>
          <a:p>
            <a:pPr algn="ctr"/>
            <a:r>
              <a:rPr sz="1800" b="0">
                <a:solidFill>
                  <a:srgbClr val="F4F4F4"/>
                </a:solidFill>
                <a:latin typeface="Inter Tight"/>
              </a:rPr>
              <a:t>Deck skill</a:t>
            </a:r>
          </a:p>
        </p:txBody>
      </p:sp>
      <p:sp>
        <p:nvSpPr>
          <p:cNvPr id="19" name="TextBox 18"/>
          <p:cNvSpPr txBox="1"/>
          <p:nvPr/>
        </p:nvSpPr>
        <p:spPr>
          <a:xfrm>
            <a:off x="8686800" y="5079492"/>
            <a:ext cx="2468880" cy="422452"/>
          </a:xfrm>
          <a:prstGeom prst="rect">
            <a:avLst/>
          </a:prstGeom>
          <a:noFill/>
        </p:spPr>
        <p:txBody>
          <a:bodyPr wrap="square" lIns="0" rIns="0" tIns="0" bIns="0" anchor="t">
            <a:spAutoFit/>
          </a:bodyPr>
          <a:lstStyle/>
          <a:p>
            <a:pPr algn="ctr"/>
            <a:r>
              <a:rPr sz="1200" b="0">
                <a:solidFill>
                  <a:srgbClr val="808080"/>
                </a:solidFill>
                <a:latin typeface="Inter Tight"/>
              </a:rPr>
              <a:t>your business, as slides</a:t>
            </a:r>
          </a:p>
        </p:txBody>
      </p:sp>
      <p:cxnSp>
        <p:nvCxnSpPr>
          <p:cNvPr id="20" name="Connector 19"/>
          <p:cNvCxnSpPr/>
          <p:nvPr/>
        </p:nvCxnSpPr>
        <p:spPr>
          <a:xfrm>
            <a:off x="3630168" y="265176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3630168" y="384048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a:off x="7635240" y="2651760"/>
            <a:ext cx="914400"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7635240" y="3840480"/>
            <a:ext cx="914400"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236</a:t>
            </a:r>
          </a:p>
        </p:txBody>
      </p:sp>
    </p:spTree>
  </p:cSld>
  <p:clrMapOvr>
    <a:masterClrMapping/>
  </p:clrMapOvr>
</p:sld>
</file>

<file path=ppt/slides/slide2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HOLD NOW</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picture.</a:t>
            </a:r>
          </a:p>
        </p:txBody>
      </p:sp>
      <p:sp>
        <p:nvSpPr>
          <p:cNvPr id="5" name="Rounded Rectangle 4"/>
          <p:cNvSpPr/>
          <p:nvPr/>
        </p:nvSpPr>
        <p:spPr>
          <a:xfrm>
            <a:off x="4526280" y="3246120"/>
            <a:ext cx="310896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4663440" y="3383279"/>
            <a:ext cx="2834640" cy="59436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4663440" y="3899915"/>
            <a:ext cx="2834640" cy="499262"/>
          </a:xfrm>
          <a:prstGeom prst="rect">
            <a:avLst/>
          </a:prstGeom>
          <a:noFill/>
        </p:spPr>
        <p:txBody>
          <a:bodyPr wrap="square" lIns="0" rIns="0" tIns="0" bIns="0" anchor="t">
            <a:spAutoFit/>
          </a:bodyPr>
          <a:lstStyle/>
          <a:p>
            <a:pPr algn="ctr"/>
            <a:r>
              <a:rPr sz="1200" b="0">
                <a:solidFill>
                  <a:srgbClr val="808080"/>
                </a:solidFill>
                <a:latin typeface="Inter Tight"/>
              </a:rPr>
              <a:t>the map of your business</a:t>
            </a:r>
          </a:p>
        </p:txBody>
      </p:sp>
      <p:sp>
        <p:nvSpPr>
          <p:cNvPr id="8" name="Rounded Rectangle 7"/>
          <p:cNvSpPr/>
          <p:nvPr/>
        </p:nvSpPr>
        <p:spPr>
          <a:xfrm>
            <a:off x="886968" y="214884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24127" y="228600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Your agent</a:t>
            </a:r>
          </a:p>
        </p:txBody>
      </p:sp>
      <p:sp>
        <p:nvSpPr>
          <p:cNvPr id="10" name="TextBox 9"/>
          <p:cNvSpPr txBox="1"/>
          <p:nvPr/>
        </p:nvSpPr>
        <p:spPr>
          <a:xfrm>
            <a:off x="1024127"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on a box that never sleeps</a:t>
            </a:r>
          </a:p>
        </p:txBody>
      </p:sp>
      <p:sp>
        <p:nvSpPr>
          <p:cNvPr id="11" name="Rounded Rectangle 10"/>
          <p:cNvSpPr/>
          <p:nvPr/>
        </p:nvSpPr>
        <p:spPr>
          <a:xfrm>
            <a:off x="886968" y="452628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024127" y="466344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Four bots</a:t>
            </a:r>
          </a:p>
        </p:txBody>
      </p:sp>
      <p:sp>
        <p:nvSpPr>
          <p:cNvPr id="13" name="TextBox 12"/>
          <p:cNvSpPr txBox="1"/>
          <p:nvPr/>
        </p:nvSpPr>
        <p:spPr>
          <a:xfrm>
            <a:off x="1024127" y="5079492"/>
            <a:ext cx="2468880" cy="422452"/>
          </a:xfrm>
          <a:prstGeom prst="rect">
            <a:avLst/>
          </a:prstGeom>
          <a:noFill/>
        </p:spPr>
        <p:txBody>
          <a:bodyPr wrap="square" lIns="0" rIns="0" tIns="0" bIns="0" anchor="t">
            <a:spAutoFit/>
          </a:bodyPr>
          <a:lstStyle/>
          <a:p>
            <a:pPr algn="ctr"/>
            <a:r>
              <a:rPr sz="1200" b="0">
                <a:solidFill>
                  <a:srgbClr val="808080"/>
                </a:solidFill>
                <a:latin typeface="Inter Tight"/>
              </a:rPr>
              <a:t>fill the brain</a:t>
            </a:r>
          </a:p>
        </p:txBody>
      </p:sp>
      <p:sp>
        <p:nvSpPr>
          <p:cNvPr id="14" name="Rounded Rectangle 13"/>
          <p:cNvSpPr/>
          <p:nvPr/>
        </p:nvSpPr>
        <p:spPr>
          <a:xfrm>
            <a:off x="8549640" y="214884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0" y="228600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Its rules</a:t>
            </a:r>
          </a:p>
        </p:txBody>
      </p:sp>
      <p:sp>
        <p:nvSpPr>
          <p:cNvPr id="16" name="TextBox 15"/>
          <p:cNvSpPr txBox="1"/>
          <p:nvPr/>
        </p:nvSpPr>
        <p:spPr>
          <a:xfrm>
            <a:off x="8686800" y="2702052"/>
            <a:ext cx="2468880" cy="422452"/>
          </a:xfrm>
          <a:prstGeom prst="rect">
            <a:avLst/>
          </a:prstGeom>
          <a:noFill/>
        </p:spPr>
        <p:txBody>
          <a:bodyPr wrap="square" lIns="0" rIns="0" tIns="0" bIns="0" anchor="t">
            <a:spAutoFit/>
          </a:bodyPr>
          <a:lstStyle/>
          <a:p>
            <a:pPr algn="ctr"/>
            <a:r>
              <a:rPr sz="1200" b="0">
                <a:solidFill>
                  <a:srgbClr val="808080"/>
                </a:solidFill>
                <a:latin typeface="Inter Tight"/>
              </a:rPr>
              <a:t>what it asks you first</a:t>
            </a:r>
          </a:p>
        </p:txBody>
      </p:sp>
      <p:sp>
        <p:nvSpPr>
          <p:cNvPr id="17" name="Rounded Rectangle 16"/>
          <p:cNvSpPr/>
          <p:nvPr/>
        </p:nvSpPr>
        <p:spPr>
          <a:xfrm>
            <a:off x="8549640" y="4526280"/>
            <a:ext cx="274320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8686800" y="4663440"/>
            <a:ext cx="2468880" cy="502920"/>
          </a:xfrm>
          <a:prstGeom prst="rect">
            <a:avLst/>
          </a:prstGeom>
          <a:noFill/>
        </p:spPr>
        <p:txBody>
          <a:bodyPr wrap="square" lIns="0" rIns="0" tIns="0" bIns="0" anchor="ctr">
            <a:spAutoFit/>
          </a:bodyPr>
          <a:lstStyle/>
          <a:p>
            <a:pPr algn="ctr"/>
            <a:r>
              <a:rPr sz="1800" b="0">
                <a:solidFill>
                  <a:srgbClr val="9A9A9A"/>
                </a:solidFill>
                <a:latin typeface="Inter Tight"/>
              </a:rPr>
              <a:t>Deck skill</a:t>
            </a:r>
          </a:p>
        </p:txBody>
      </p:sp>
      <p:sp>
        <p:nvSpPr>
          <p:cNvPr id="19" name="TextBox 18"/>
          <p:cNvSpPr txBox="1"/>
          <p:nvPr/>
        </p:nvSpPr>
        <p:spPr>
          <a:xfrm>
            <a:off x="8686800" y="5079492"/>
            <a:ext cx="2468880" cy="422452"/>
          </a:xfrm>
          <a:prstGeom prst="rect">
            <a:avLst/>
          </a:prstGeom>
          <a:noFill/>
        </p:spPr>
        <p:txBody>
          <a:bodyPr wrap="square" lIns="0" rIns="0" tIns="0" bIns="0" anchor="t">
            <a:spAutoFit/>
          </a:bodyPr>
          <a:lstStyle/>
          <a:p>
            <a:pPr algn="ctr"/>
            <a:r>
              <a:rPr sz="1200" b="0">
                <a:solidFill>
                  <a:srgbClr val="808080"/>
                </a:solidFill>
                <a:latin typeface="Inter Tight"/>
              </a:rPr>
              <a:t>your business, as slides</a:t>
            </a:r>
          </a:p>
        </p:txBody>
      </p:sp>
      <p:sp>
        <p:nvSpPr>
          <p:cNvPr id="20" name="Rounded Rectangle 19"/>
          <p:cNvSpPr/>
          <p:nvPr/>
        </p:nvSpPr>
        <p:spPr>
          <a:xfrm>
            <a:off x="4526280" y="5074920"/>
            <a:ext cx="274320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663440" y="5212080"/>
            <a:ext cx="2468880" cy="502920"/>
          </a:xfrm>
          <a:prstGeom prst="rect">
            <a:avLst/>
          </a:prstGeom>
          <a:noFill/>
        </p:spPr>
        <p:txBody>
          <a:bodyPr wrap="square" lIns="0" rIns="0" tIns="0" bIns="0" anchor="ctr">
            <a:spAutoFit/>
          </a:bodyPr>
          <a:lstStyle/>
          <a:p>
            <a:pPr algn="ctr"/>
            <a:r>
              <a:rPr sz="1800" b="0">
                <a:solidFill>
                  <a:srgbClr val="F4F4F4"/>
                </a:solidFill>
                <a:latin typeface="Inter Tight"/>
              </a:rPr>
              <a:t>Your skill</a:t>
            </a:r>
          </a:p>
        </p:txBody>
      </p:sp>
      <p:sp>
        <p:nvSpPr>
          <p:cNvPr id="22" name="TextBox 21"/>
          <p:cNvSpPr txBox="1"/>
          <p:nvPr/>
        </p:nvSpPr>
        <p:spPr>
          <a:xfrm>
            <a:off x="4663440" y="5628132"/>
            <a:ext cx="2468880" cy="422452"/>
          </a:xfrm>
          <a:prstGeom prst="rect">
            <a:avLst/>
          </a:prstGeom>
          <a:noFill/>
        </p:spPr>
        <p:txBody>
          <a:bodyPr wrap="square" lIns="0" rIns="0" tIns="0" bIns="0" anchor="t">
            <a:spAutoFit/>
          </a:bodyPr>
          <a:lstStyle/>
          <a:p>
            <a:pPr algn="ctr"/>
            <a:r>
              <a:rPr sz="1200" b="0">
                <a:solidFill>
                  <a:srgbClr val="808080"/>
                </a:solidFill>
                <a:latin typeface="Inter Tight"/>
              </a:rPr>
              <a:t>the job you hated</a:t>
            </a:r>
          </a:p>
        </p:txBody>
      </p:sp>
      <p:cxnSp>
        <p:nvCxnSpPr>
          <p:cNvPr id="23" name="Connector 22"/>
          <p:cNvCxnSpPr/>
          <p:nvPr/>
        </p:nvCxnSpPr>
        <p:spPr>
          <a:xfrm>
            <a:off x="3630168" y="265176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3630168" y="3840480"/>
            <a:ext cx="896112"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a:off x="7635240" y="2651760"/>
            <a:ext cx="914400"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flipV="1">
            <a:off x="7635240" y="3840480"/>
            <a:ext cx="914400" cy="11887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V="1">
            <a:off x="5897880" y="4434840"/>
            <a:ext cx="182880" cy="6400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237</a:t>
            </a:r>
          </a:p>
        </p:txBody>
      </p:sp>
    </p:spTree>
  </p:cSld>
  <p:clrMapOvr>
    <a:masterClrMapping/>
  </p:clrMapOvr>
</p:sld>
</file>

<file path=ppt/slides/slide2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BEFORE YOU GO</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Two proof photos.</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Photo 1</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deck</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Your 6 slides, open on your phone.</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Photo 2</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Your skill</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The skill you made, open in the chat.</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Then</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Show us</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Show the photos to Gabriel, Marc or the team.</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238</a:t>
            </a:r>
          </a:p>
        </p:txBody>
      </p:sp>
    </p:spTree>
  </p:cSld>
  <p:clrMapOvr>
    <a:masterClrMapping/>
  </p:clrMapOvr>
</p:sld>
</file>

<file path=ppt/slides/slide2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TONIGHT</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The bots keep working.</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You sleep. Your brain grows.</a:t>
            </a:r>
          </a:p>
        </p:txBody>
      </p:sp>
      <p:pic>
        <p:nvPicPr>
          <p:cNvPr id="6" name="Picture 5" descr="four-bots.png"/>
          <p:cNvPicPr>
            <a:picLocks noChangeAspect="1"/>
          </p:cNvPicPr>
          <p:nvPr/>
        </p:nvPicPr>
        <p:blipFill>
          <a:blip r:embed="rId3"/>
          <a:stretch>
            <a:fillRect/>
          </a:stretch>
        </p:blipFill>
        <p:spPr>
          <a:xfrm>
            <a:off x="4892040" y="1337310"/>
            <a:ext cx="6949440" cy="3909059"/>
          </a:xfrm>
          <a:prstGeom prst="rect">
            <a:avLst/>
          </a:prstGeom>
          <a:ln w="9525">
            <a:solidFill>
              <a:srgbClr val="3A3A3C"/>
            </a:solidFill>
          </a:ln>
        </p:spPr>
      </p:pic>
      <p:sp>
        <p:nvSpPr>
          <p:cNvPr id="7" name="TextBox 6"/>
          <p:cNvSpPr txBox="1"/>
          <p:nvPr/>
        </p:nvSpPr>
        <p:spPr>
          <a:xfrm>
            <a:off x="4892040" y="533780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CAPTURE, LINK, ORGANISE, SIGNAL</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239</a:t>
            </a:r>
          </a:p>
        </p:txBody>
      </p:sp>
    </p:spTree>
  </p:cSld>
  <p:clrMapOvr>
    <a:masterClrMapping/>
  </p:clrMapOvr>
</p:sld>
</file>

<file path=ppt/slides/slide2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IN THE MORNING</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Look at your map.</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New links. New notes. Overnight.</a:t>
            </a:r>
          </a:p>
        </p:txBody>
      </p:sp>
      <p:pic>
        <p:nvPicPr>
          <p:cNvPr id="6" name="Picture 5" descr="graph-dark.png"/>
          <p:cNvPicPr>
            <a:picLocks noChangeAspect="1"/>
          </p:cNvPicPr>
          <p:nvPr/>
        </p:nvPicPr>
        <p:blipFill>
          <a:blip r:embed="rId3"/>
          <a:stretch>
            <a:fillRect/>
          </a:stretch>
        </p:blipFill>
        <p:spPr>
          <a:xfrm>
            <a:off x="4892040" y="1120140"/>
            <a:ext cx="6949440" cy="4343400"/>
          </a:xfrm>
          <a:prstGeom prst="rect">
            <a:avLst/>
          </a:prstGeom>
          <a:ln w="9525">
            <a:solidFill>
              <a:srgbClr val="3A3A3C"/>
            </a:solidFill>
          </a:ln>
        </p:spPr>
      </p:pic>
      <p:sp>
        <p:nvSpPr>
          <p:cNvPr id="7" name="TextBox 6"/>
          <p:cNvSpPr txBox="1"/>
          <p:nvPr/>
        </p:nvSpPr>
        <p:spPr>
          <a:xfrm>
            <a:off x="4892040" y="555497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THE GRAPH OF A BRAIN</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240</a:t>
            </a:r>
          </a:p>
        </p:txBody>
      </p:sp>
    </p:spTree>
  </p:cSld>
  <p:clrMapOvr>
    <a:masterClrMapping/>
  </p:clrMapOvr>
</p:sld>
</file>

<file path=ppt/slides/slide2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0" y="4882896"/>
            <a:ext cx="12191695" cy="777240"/>
          </a:xfrm>
          <a:prstGeom prst="rect">
            <a:avLst/>
          </a:prstGeom>
          <a:noFill/>
        </p:spPr>
        <p:txBody>
          <a:bodyPr wrap="square" lIns="0" rIns="0" tIns="0" bIns="0" anchor="t">
            <a:spAutoFit/>
          </a:bodyPr>
          <a:lstStyle/>
          <a:p>
            <a:pPr algn="ctr"/>
            <a:r>
              <a:rPr sz="6600" b="0">
                <a:solidFill>
                  <a:srgbClr val="F2F2F2"/>
                </a:solidFill>
                <a:latin typeface="Inter Tight"/>
              </a:rPr>
              <a:t>Thank you.</a:t>
            </a:r>
          </a:p>
        </p:txBody>
      </p:sp>
      <p:sp>
        <p:nvSpPr>
          <p:cNvPr id="4" name="TextBox 3"/>
          <p:cNvSpPr txBox="1"/>
          <p:nvPr/>
        </p:nvSpPr>
        <p:spPr>
          <a:xfrm>
            <a:off x="0" y="5870448"/>
            <a:ext cx="12191695" cy="365760"/>
          </a:xfrm>
          <a:prstGeom prst="rect">
            <a:avLst/>
          </a:prstGeom>
          <a:noFill/>
        </p:spPr>
        <p:txBody>
          <a:bodyPr wrap="square" lIns="0" rIns="0" tIns="0" bIns="0" anchor="t">
            <a:spAutoFit/>
          </a:bodyPr>
          <a:lstStyle/>
          <a:p>
            <a:pPr algn="ctr"/>
            <a:r>
              <a:rPr sz="1800" b="0" spc="200">
                <a:solidFill>
                  <a:srgbClr val="808080"/>
                </a:solidFill>
                <a:latin typeface="Inter Tight"/>
              </a:rPr>
              <a:t>OURIA. OWN THE MAP OF YOUR BUSINESS.</a:t>
            </a:r>
          </a:p>
        </p:txBody>
      </p:sp>
    </p:spTree>
  </p:cSld>
  <p:clrMapOvr>
    <a:masterClrMapping/>
  </p:clrMapOvr>
</p:sld>
</file>

<file path=ppt/slides/slide2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3657600"/>
            <a:ext cx="6035040" cy="274320"/>
          </a:xfrm>
          <a:prstGeom prst="rect">
            <a:avLst/>
          </a:prstGeom>
          <a:noFill/>
        </p:spPr>
        <p:txBody>
          <a:bodyPr wrap="square" lIns="0" rIns="0" tIns="0" bIns="0" anchor="t">
            <a:spAutoFit/>
          </a:bodyPr>
          <a:lstStyle/>
          <a:p>
            <a:pPr algn="l"/>
            <a:r>
              <a:rPr sz="1350" b="0" spc="200">
                <a:solidFill>
                  <a:srgbClr val="808080"/>
                </a:solidFill>
                <a:latin typeface="Inter Tight"/>
              </a:rPr>
              <a:t>AI SUPERBRAIN INTENSIVE · DAY 2</a:t>
            </a:r>
          </a:p>
        </p:txBody>
      </p:sp>
      <p:sp>
        <p:nvSpPr>
          <p:cNvPr id="4" name="TextBox 3"/>
          <p:cNvSpPr txBox="1"/>
          <p:nvPr/>
        </p:nvSpPr>
        <p:spPr>
          <a:xfrm>
            <a:off x="886968" y="4023360"/>
            <a:ext cx="6309360" cy="1737360"/>
          </a:xfrm>
          <a:prstGeom prst="rect">
            <a:avLst/>
          </a:prstGeom>
          <a:noFill/>
        </p:spPr>
        <p:txBody>
          <a:bodyPr wrap="square" lIns="0" rIns="0" tIns="0" bIns="0" anchor="t">
            <a:spAutoFit/>
          </a:bodyPr>
          <a:lstStyle/>
          <a:p>
            <a:pPr algn="l">
              <a:lnSpc>
                <a:spcPct val="95000"/>
              </a:lnSpc>
            </a:pPr>
            <a:r>
              <a:rPr sz="6600" b="0">
                <a:solidFill>
                  <a:srgbClr val="F4F4F4"/>
                </a:solidFill>
                <a:latin typeface="Inter Tight"/>
              </a:rPr>
              <a:t>Give your team the brain.</a:t>
            </a:r>
          </a:p>
        </p:txBody>
      </p:sp>
      <p:sp>
        <p:nvSpPr>
          <p:cNvPr id="5" name="TextBox 4"/>
          <p:cNvSpPr txBox="1"/>
          <p:nvPr/>
        </p:nvSpPr>
        <p:spPr>
          <a:xfrm>
            <a:off x="886968" y="6007608"/>
            <a:ext cx="7315200" cy="274320"/>
          </a:xfrm>
          <a:prstGeom prst="rect">
            <a:avLst/>
          </a:prstGeom>
          <a:noFill/>
        </p:spPr>
        <p:txBody>
          <a:bodyPr wrap="square" lIns="0" rIns="0" tIns="0" bIns="0" anchor="t">
            <a:spAutoFit/>
          </a:bodyPr>
          <a:lstStyle/>
          <a:p>
            <a:pPr algn="l"/>
            <a:r>
              <a:rPr sz="1500" b="0" spc="150">
                <a:solidFill>
                  <a:srgbClr val="808080"/>
                </a:solidFill>
                <a:latin typeface="Inter Tight"/>
              </a:rPr>
              <a:t>21 OCTOBER 2026 · GABRIEL JUDAH AND MARC CHAN</a:t>
            </a:r>
          </a:p>
        </p:txBody>
      </p:sp>
    </p:spTree>
  </p:cSld>
  <p:clrMapOvr>
    <a:masterClrMapping/>
  </p:clrMapOvr>
</p:sld>
</file>

<file path=ppt/slides/slide2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01</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Finish Task 2.</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Not done yet? We finish it together now.</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243</a:t>
            </a:r>
          </a:p>
        </p:txBody>
      </p:sp>
    </p:spTree>
  </p:cSld>
  <p:clrMapOvr>
    <a:masterClrMapping/>
  </p:clrMapOvr>
</p:sld>
</file>

<file path=ppt/slides/slide2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TASK 2 · HOLDING SLIDE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Ask your agent this.</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“Based on what you know about my goals, what is one thing you can take away from me so I can be more productive?”</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 THEN ANSWER ITS QUESTIONS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244</a:t>
            </a:r>
          </a:p>
        </p:txBody>
      </p:sp>
    </p:spTree>
  </p:cSld>
  <p:clrMapOvr>
    <a:masterClrMapping/>
  </p:clrMapOvr>
</p:sld>
</file>

<file path=ppt/slides/slide2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02</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brain for</a:t>
            </a:r>
          </a:p>
          <a:p>
            <a:pPr algn="l">
              <a:lnSpc>
                <a:spcPct val="95000"/>
              </a:lnSpc>
            </a:pPr>
            <a:r>
              <a:rPr sz="4000" b="0">
                <a:solidFill>
                  <a:srgbClr val="F2F2F2"/>
                </a:solidFill>
                <a:latin typeface="Inter Tight"/>
              </a:rPr>
              <a:t>your whole team.</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Our company brain, then yours.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245</a:t>
            </a:r>
          </a:p>
        </p:txBody>
      </p:sp>
    </p:spTree>
  </p:cSld>
  <p:clrMapOvr>
    <a:masterClrMapping/>
  </p:clrMapOvr>
</p:sld>
</file>

<file path=ppt/slides/slide2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Stop being the walking handbook.</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SAME QUESTION, ASKED AGAIN AND AGAIN</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246</a:t>
            </a:r>
          </a:p>
        </p:txBody>
      </p:sp>
    </p:spTree>
  </p:cSld>
  <p:clrMapOvr>
    <a:masterClrMapping/>
  </p:clrMapOvr>
</p:sld>
</file>

<file path=ppt/slides/slide2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Our own company runs on one.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OURIA BRAIN · OUR REAL EXAMPLE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247</a:t>
            </a:r>
          </a:p>
        </p:txBody>
      </p:sp>
    </p:spTree>
  </p:cSld>
  <p:clrMapOvr>
    <a:masterClrMapping/>
  </p:clrMapOvr>
</p:sld>
</file>

<file path=ppt/slides/slide2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A library with a locked door.</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PICTURE TO REMEMBER</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248</a:t>
            </a:r>
          </a:p>
        </p:txBody>
      </p:sp>
    </p:spTree>
  </p:cSld>
  <p:clrMapOvr>
    <a:masterClrMapping/>
  </p:clrMapOvr>
</p:sld>
</file>

<file path=ppt/slides/slide2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IS ON THE SHELVES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kinds of shelf.</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Sources</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chat, file and meeting, kept whole</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Projects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Work with an end, like this event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Decisions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What Gabriel or Marc decided, and why</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Locked room</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Money and deals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249</a:t>
            </a:r>
          </a:p>
        </p:txBody>
      </p:sp>
    </p:spTree>
  </p:cSld>
  <p:clrMapOvr>
    <a:masterClrMapping/>
  </p:clrMapOvr>
</p:sld>
</file>

<file path=ppt/slides/slide2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IS ON THE SHELVES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kinds of shelf.</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Sources</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chat, file and meeting, kept whole</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Projects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with an end, like this event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Decisions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What Gabriel or Marc decided, and why</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Locked room</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Money and deals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250</a:t>
            </a:r>
          </a:p>
        </p:txBody>
      </p:sp>
    </p:spTree>
  </p:cSld>
  <p:clrMapOvr>
    <a:masterClrMapping/>
  </p:clrMapOvr>
</p:sld>
</file>

<file path=ppt/slides/slide2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IS ON THE SHELVES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kinds of shelf.</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Sources</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chat, file and meeting, kept whole</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Projects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with an end, like this event</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Decisions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What Gabriel or Marc decided, and why</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Locked room</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Money and deals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251</a:t>
            </a:r>
          </a:p>
        </p:txBody>
      </p:sp>
    </p:spTree>
  </p:cSld>
  <p:clrMapOvr>
    <a:masterClrMapping/>
  </p:clrMapOvr>
</p:sld>
</file>

<file path=ppt/slides/slide2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IS ON THE SHELVES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kinds of shelf.</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Sources</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chat, file and meeting, kept whole</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Projects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with an end, like this event</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Decisions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What Gabriel or Marc decided, and why</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Locked room</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Money and deals</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252</a:t>
            </a:r>
          </a:p>
        </p:txBody>
      </p:sp>
    </p:spTree>
  </p:cSld>
  <p:clrMapOvr>
    <a:masterClrMapping/>
  </p:clrMapOvr>
</p:sld>
</file>

<file path=ppt/slides/slide2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It lives on one box.</a:t>
            </a:r>
          </a:p>
        </p:txBody>
      </p:sp>
      <p:sp>
        <p:nvSpPr>
          <p:cNvPr id="5" name="Rounded Rectangle 4"/>
          <p:cNvSpPr/>
          <p:nvPr/>
        </p:nvSpPr>
        <p:spPr>
          <a:xfrm>
            <a:off x="8778240" y="3063240"/>
            <a:ext cx="2743200" cy="11887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F4F4F4"/>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253</a:t>
            </a:r>
          </a:p>
        </p:txBody>
      </p:sp>
    </p:spTree>
  </p:cSld>
  <p:clrMapOvr>
    <a:masterClrMapping/>
  </p:clrMapOvr>
</p:sld>
</file>

<file path=ppt/slides/slide2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Money gets a locked room.</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F4F4F4"/>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TextBox 10"/>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254</a:t>
            </a:r>
          </a:p>
        </p:txBody>
      </p:sp>
    </p:spTree>
  </p:cSld>
  <p:clrMapOvr>
    <a:masterClrMapping/>
  </p:clrMapOvr>
</p:sld>
</file>

<file path=ppt/slides/slide2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wall copies the safe part.</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F4F4F4"/>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cxnSp>
        <p:nvCxnSpPr>
          <p:cNvPr id="14" name="Connector 13"/>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255</a:t>
            </a:r>
          </a:p>
        </p:txBody>
      </p:sp>
    </p:spTree>
  </p:cSld>
  <p:clrMapOvr>
    <a:masterClrMapping/>
  </p:clrMapOvr>
</p:sld>
</file>

<file path=ppt/slides/slide2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One door. One key each.</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F4F4F4"/>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cxnSp>
        <p:nvCxnSpPr>
          <p:cNvPr id="17" name="Connector 16"/>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256</a:t>
            </a:r>
          </a:p>
        </p:txBody>
      </p:sp>
    </p:spTree>
  </p:cSld>
  <p:clrMapOvr>
    <a:masterClrMapping/>
  </p:clrMapOvr>
</p:sld>
</file>

<file path=ppt/slides/slide2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Gabriel's agent asks here.</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9A9A9A"/>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sp>
        <p:nvSpPr>
          <p:cNvPr id="17" name="Rounded Rectangle 16"/>
          <p:cNvSpPr/>
          <p:nvPr/>
        </p:nvSpPr>
        <p:spPr>
          <a:xfrm>
            <a:off x="502920" y="2331720"/>
            <a:ext cx="2286000" cy="7772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0080" y="2468879"/>
            <a:ext cx="2011680" cy="388620"/>
          </a:xfrm>
          <a:prstGeom prst="rect">
            <a:avLst/>
          </a:prstGeom>
          <a:noFill/>
        </p:spPr>
        <p:txBody>
          <a:bodyPr wrap="square" lIns="0" rIns="0" tIns="0" bIns="0" anchor="ctr">
            <a:spAutoFit/>
          </a:bodyPr>
          <a:lstStyle/>
          <a:p>
            <a:pPr algn="ctr"/>
            <a:r>
              <a:rPr sz="1800" b="0">
                <a:solidFill>
                  <a:srgbClr val="F4F4F4"/>
                </a:solidFill>
                <a:latin typeface="Inter Tight"/>
              </a:rPr>
              <a:t>Gabriel's agent</a:t>
            </a:r>
          </a:p>
        </p:txBody>
      </p:sp>
      <p:sp>
        <p:nvSpPr>
          <p:cNvPr id="19" name="TextBox 18"/>
          <p:cNvSpPr txBox="1"/>
          <p:nvPr/>
        </p:nvSpPr>
        <p:spPr>
          <a:xfrm>
            <a:off x="640080" y="2759202"/>
            <a:ext cx="2011680" cy="326440"/>
          </a:xfrm>
          <a:prstGeom prst="rect">
            <a:avLst/>
          </a:prstGeom>
          <a:noFill/>
        </p:spPr>
        <p:txBody>
          <a:bodyPr wrap="square" lIns="0" rIns="0" tIns="0" bIns="0" anchor="t">
            <a:spAutoFit/>
          </a:bodyPr>
          <a:lstStyle/>
          <a:p>
            <a:pPr algn="ctr"/>
            <a:r>
              <a:rPr sz="1200" b="0">
                <a:solidFill>
                  <a:srgbClr val="808080"/>
                </a:solidFill>
                <a:latin typeface="Inter Tight"/>
              </a:rPr>
              <a:t>Founder</a:t>
            </a:r>
          </a:p>
        </p:txBody>
      </p:sp>
      <p:cxnSp>
        <p:nvCxnSpPr>
          <p:cNvPr id="20" name="Connector 19"/>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788920" y="2720339"/>
            <a:ext cx="502920" cy="937261"/>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257</a:t>
            </a:r>
          </a:p>
        </p:txBody>
      </p:sp>
    </p:spTree>
  </p:cSld>
  <p:clrMapOvr>
    <a:masterClrMapping/>
  </p:clrMapOvr>
</p:sld>
</file>

<file path=ppt/slides/slide2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So does Marc's.</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9A9A9A"/>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sp>
        <p:nvSpPr>
          <p:cNvPr id="17" name="Rounded Rectangle 16"/>
          <p:cNvSpPr/>
          <p:nvPr/>
        </p:nvSpPr>
        <p:spPr>
          <a:xfrm>
            <a:off x="502920" y="233172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0080" y="2468879"/>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Gabriel's agent</a:t>
            </a:r>
          </a:p>
        </p:txBody>
      </p:sp>
      <p:sp>
        <p:nvSpPr>
          <p:cNvPr id="19" name="TextBox 18"/>
          <p:cNvSpPr txBox="1"/>
          <p:nvPr/>
        </p:nvSpPr>
        <p:spPr>
          <a:xfrm>
            <a:off x="640080" y="2759202"/>
            <a:ext cx="2011680" cy="326440"/>
          </a:xfrm>
          <a:prstGeom prst="rect">
            <a:avLst/>
          </a:prstGeom>
          <a:noFill/>
        </p:spPr>
        <p:txBody>
          <a:bodyPr wrap="square" lIns="0" rIns="0" tIns="0" bIns="0" anchor="t">
            <a:spAutoFit/>
          </a:bodyPr>
          <a:lstStyle/>
          <a:p>
            <a:pPr algn="ctr"/>
            <a:r>
              <a:rPr sz="1200" b="0">
                <a:solidFill>
                  <a:srgbClr val="808080"/>
                </a:solidFill>
                <a:latin typeface="Inter Tight"/>
              </a:rPr>
              <a:t>Founder</a:t>
            </a:r>
          </a:p>
        </p:txBody>
      </p:sp>
      <p:sp>
        <p:nvSpPr>
          <p:cNvPr id="20" name="Rounded Rectangle 19"/>
          <p:cNvSpPr/>
          <p:nvPr/>
        </p:nvSpPr>
        <p:spPr>
          <a:xfrm>
            <a:off x="502920" y="3200400"/>
            <a:ext cx="2286000" cy="7772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0080" y="3337560"/>
            <a:ext cx="2011680" cy="388620"/>
          </a:xfrm>
          <a:prstGeom prst="rect">
            <a:avLst/>
          </a:prstGeom>
          <a:noFill/>
        </p:spPr>
        <p:txBody>
          <a:bodyPr wrap="square" lIns="0" rIns="0" tIns="0" bIns="0" anchor="ctr">
            <a:spAutoFit/>
          </a:bodyPr>
          <a:lstStyle/>
          <a:p>
            <a:pPr algn="ctr"/>
            <a:r>
              <a:rPr sz="1800" b="0">
                <a:solidFill>
                  <a:srgbClr val="F4F4F4"/>
                </a:solidFill>
                <a:latin typeface="Inter Tight"/>
              </a:rPr>
              <a:t>Marc's agent</a:t>
            </a:r>
          </a:p>
        </p:txBody>
      </p:sp>
      <p:sp>
        <p:nvSpPr>
          <p:cNvPr id="22" name="TextBox 21"/>
          <p:cNvSpPr txBox="1"/>
          <p:nvPr/>
        </p:nvSpPr>
        <p:spPr>
          <a:xfrm>
            <a:off x="640080" y="3627882"/>
            <a:ext cx="2011680" cy="326440"/>
          </a:xfrm>
          <a:prstGeom prst="rect">
            <a:avLst/>
          </a:prstGeom>
          <a:noFill/>
        </p:spPr>
        <p:txBody>
          <a:bodyPr wrap="square" lIns="0" rIns="0" tIns="0" bIns="0" anchor="t">
            <a:spAutoFit/>
          </a:bodyPr>
          <a:lstStyle/>
          <a:p>
            <a:pPr algn="ctr"/>
            <a:r>
              <a:rPr sz="1200" b="0">
                <a:solidFill>
                  <a:srgbClr val="808080"/>
                </a:solidFill>
                <a:latin typeface="Inter Tight"/>
              </a:rPr>
              <a:t>Co-owner</a:t>
            </a:r>
          </a:p>
        </p:txBody>
      </p:sp>
      <p:cxnSp>
        <p:nvCxnSpPr>
          <p:cNvPr id="23" name="Connector 22"/>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2788920" y="2720339"/>
            <a:ext cx="502920" cy="937261"/>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a:off x="2788920" y="3589020"/>
            <a:ext cx="502920" cy="685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258</a:t>
            </a:r>
          </a:p>
        </p:txBody>
      </p:sp>
    </p:spTree>
  </p:cSld>
  <p:clrMapOvr>
    <a:masterClrMapping/>
  </p:clrMapOvr>
</p:sld>
</file>

<file path=ppt/slides/slide2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So does YY's.</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9A9A9A"/>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sp>
        <p:nvSpPr>
          <p:cNvPr id="17" name="Rounded Rectangle 16"/>
          <p:cNvSpPr/>
          <p:nvPr/>
        </p:nvSpPr>
        <p:spPr>
          <a:xfrm>
            <a:off x="502920" y="233172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0080" y="2468879"/>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Gabriel's agent</a:t>
            </a:r>
          </a:p>
        </p:txBody>
      </p:sp>
      <p:sp>
        <p:nvSpPr>
          <p:cNvPr id="19" name="TextBox 18"/>
          <p:cNvSpPr txBox="1"/>
          <p:nvPr/>
        </p:nvSpPr>
        <p:spPr>
          <a:xfrm>
            <a:off x="640080" y="2759202"/>
            <a:ext cx="2011680" cy="326440"/>
          </a:xfrm>
          <a:prstGeom prst="rect">
            <a:avLst/>
          </a:prstGeom>
          <a:noFill/>
        </p:spPr>
        <p:txBody>
          <a:bodyPr wrap="square" lIns="0" rIns="0" tIns="0" bIns="0" anchor="t">
            <a:spAutoFit/>
          </a:bodyPr>
          <a:lstStyle/>
          <a:p>
            <a:pPr algn="ctr"/>
            <a:r>
              <a:rPr sz="1200" b="0">
                <a:solidFill>
                  <a:srgbClr val="808080"/>
                </a:solidFill>
                <a:latin typeface="Inter Tight"/>
              </a:rPr>
              <a:t>Founder</a:t>
            </a:r>
          </a:p>
        </p:txBody>
      </p:sp>
      <p:sp>
        <p:nvSpPr>
          <p:cNvPr id="20" name="Rounded Rectangle 19"/>
          <p:cNvSpPr/>
          <p:nvPr/>
        </p:nvSpPr>
        <p:spPr>
          <a:xfrm>
            <a:off x="502920" y="320040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0080" y="333756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Marc's agent</a:t>
            </a:r>
          </a:p>
        </p:txBody>
      </p:sp>
      <p:sp>
        <p:nvSpPr>
          <p:cNvPr id="22" name="TextBox 21"/>
          <p:cNvSpPr txBox="1"/>
          <p:nvPr/>
        </p:nvSpPr>
        <p:spPr>
          <a:xfrm>
            <a:off x="640080" y="3627882"/>
            <a:ext cx="2011680" cy="326440"/>
          </a:xfrm>
          <a:prstGeom prst="rect">
            <a:avLst/>
          </a:prstGeom>
          <a:noFill/>
        </p:spPr>
        <p:txBody>
          <a:bodyPr wrap="square" lIns="0" rIns="0" tIns="0" bIns="0" anchor="t">
            <a:spAutoFit/>
          </a:bodyPr>
          <a:lstStyle/>
          <a:p>
            <a:pPr algn="ctr"/>
            <a:r>
              <a:rPr sz="1200" b="0">
                <a:solidFill>
                  <a:srgbClr val="808080"/>
                </a:solidFill>
                <a:latin typeface="Inter Tight"/>
              </a:rPr>
              <a:t>Co-owner</a:t>
            </a:r>
          </a:p>
        </p:txBody>
      </p:sp>
      <p:sp>
        <p:nvSpPr>
          <p:cNvPr id="23" name="Rounded Rectangle 22"/>
          <p:cNvSpPr/>
          <p:nvPr/>
        </p:nvSpPr>
        <p:spPr>
          <a:xfrm>
            <a:off x="502920" y="4069080"/>
            <a:ext cx="2286000" cy="7772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0080" y="4206240"/>
            <a:ext cx="2011680" cy="388620"/>
          </a:xfrm>
          <a:prstGeom prst="rect">
            <a:avLst/>
          </a:prstGeom>
          <a:noFill/>
        </p:spPr>
        <p:txBody>
          <a:bodyPr wrap="square" lIns="0" rIns="0" tIns="0" bIns="0" anchor="ctr">
            <a:spAutoFit/>
          </a:bodyPr>
          <a:lstStyle/>
          <a:p>
            <a:pPr algn="ctr"/>
            <a:r>
              <a:rPr sz="1800" b="0">
                <a:solidFill>
                  <a:srgbClr val="F4F4F4"/>
                </a:solidFill>
                <a:latin typeface="Inter Tight"/>
              </a:rPr>
              <a:t>YY's agent</a:t>
            </a:r>
          </a:p>
        </p:txBody>
      </p:sp>
      <p:sp>
        <p:nvSpPr>
          <p:cNvPr id="25" name="TextBox 24"/>
          <p:cNvSpPr txBox="1"/>
          <p:nvPr/>
        </p:nvSpPr>
        <p:spPr>
          <a:xfrm>
            <a:off x="640080" y="4496562"/>
            <a:ext cx="2011680" cy="326440"/>
          </a:xfrm>
          <a:prstGeom prst="rect">
            <a:avLst/>
          </a:prstGeom>
          <a:noFill/>
        </p:spPr>
        <p:txBody>
          <a:bodyPr wrap="square" lIns="0" rIns="0" tIns="0" bIns="0" anchor="t">
            <a:spAutoFit/>
          </a:bodyPr>
          <a:lstStyle/>
          <a:p>
            <a:pPr algn="ctr"/>
            <a:r>
              <a:rPr sz="1200" b="0">
                <a:solidFill>
                  <a:srgbClr val="808080"/>
                </a:solidFill>
                <a:latin typeface="Inter Tight"/>
              </a:rPr>
              <a:t>Runs the box day to day</a:t>
            </a:r>
          </a:p>
        </p:txBody>
      </p:sp>
      <p:cxnSp>
        <p:nvCxnSpPr>
          <p:cNvPr id="26" name="Connector 25"/>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2788920" y="2720339"/>
            <a:ext cx="502920" cy="937261"/>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2788920" y="3589020"/>
            <a:ext cx="502920" cy="685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V="1">
            <a:off x="2788920" y="3657600"/>
            <a:ext cx="502920" cy="8001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259</a:t>
            </a:r>
          </a:p>
        </p:txBody>
      </p:sp>
    </p:spTree>
  </p:cSld>
  <p:clrMapOvr>
    <a:masterClrMapping/>
  </p:clrMapOvr>
</p:sld>
</file>

<file path=ppt/slides/slide2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And Victor's.</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9A9A9A"/>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sp>
        <p:nvSpPr>
          <p:cNvPr id="17" name="Rounded Rectangle 16"/>
          <p:cNvSpPr/>
          <p:nvPr/>
        </p:nvSpPr>
        <p:spPr>
          <a:xfrm>
            <a:off x="502920" y="233172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0080" y="2468879"/>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Gabriel's agent</a:t>
            </a:r>
          </a:p>
        </p:txBody>
      </p:sp>
      <p:sp>
        <p:nvSpPr>
          <p:cNvPr id="19" name="TextBox 18"/>
          <p:cNvSpPr txBox="1"/>
          <p:nvPr/>
        </p:nvSpPr>
        <p:spPr>
          <a:xfrm>
            <a:off x="640080" y="2759202"/>
            <a:ext cx="2011680" cy="326440"/>
          </a:xfrm>
          <a:prstGeom prst="rect">
            <a:avLst/>
          </a:prstGeom>
          <a:noFill/>
        </p:spPr>
        <p:txBody>
          <a:bodyPr wrap="square" lIns="0" rIns="0" tIns="0" bIns="0" anchor="t">
            <a:spAutoFit/>
          </a:bodyPr>
          <a:lstStyle/>
          <a:p>
            <a:pPr algn="ctr"/>
            <a:r>
              <a:rPr sz="1200" b="0">
                <a:solidFill>
                  <a:srgbClr val="808080"/>
                </a:solidFill>
                <a:latin typeface="Inter Tight"/>
              </a:rPr>
              <a:t>Founder</a:t>
            </a:r>
          </a:p>
        </p:txBody>
      </p:sp>
      <p:sp>
        <p:nvSpPr>
          <p:cNvPr id="20" name="Rounded Rectangle 19"/>
          <p:cNvSpPr/>
          <p:nvPr/>
        </p:nvSpPr>
        <p:spPr>
          <a:xfrm>
            <a:off x="502920" y="320040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0080" y="333756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Marc's agent</a:t>
            </a:r>
          </a:p>
        </p:txBody>
      </p:sp>
      <p:sp>
        <p:nvSpPr>
          <p:cNvPr id="22" name="TextBox 21"/>
          <p:cNvSpPr txBox="1"/>
          <p:nvPr/>
        </p:nvSpPr>
        <p:spPr>
          <a:xfrm>
            <a:off x="640080" y="3627882"/>
            <a:ext cx="2011680" cy="326440"/>
          </a:xfrm>
          <a:prstGeom prst="rect">
            <a:avLst/>
          </a:prstGeom>
          <a:noFill/>
        </p:spPr>
        <p:txBody>
          <a:bodyPr wrap="square" lIns="0" rIns="0" tIns="0" bIns="0" anchor="t">
            <a:spAutoFit/>
          </a:bodyPr>
          <a:lstStyle/>
          <a:p>
            <a:pPr algn="ctr"/>
            <a:r>
              <a:rPr sz="1200" b="0">
                <a:solidFill>
                  <a:srgbClr val="808080"/>
                </a:solidFill>
                <a:latin typeface="Inter Tight"/>
              </a:rPr>
              <a:t>Co-owner</a:t>
            </a:r>
          </a:p>
        </p:txBody>
      </p:sp>
      <p:sp>
        <p:nvSpPr>
          <p:cNvPr id="23" name="Rounded Rectangle 22"/>
          <p:cNvSpPr/>
          <p:nvPr/>
        </p:nvSpPr>
        <p:spPr>
          <a:xfrm>
            <a:off x="502920" y="406908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0080" y="420624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YY's agent</a:t>
            </a:r>
          </a:p>
        </p:txBody>
      </p:sp>
      <p:sp>
        <p:nvSpPr>
          <p:cNvPr id="25" name="TextBox 24"/>
          <p:cNvSpPr txBox="1"/>
          <p:nvPr/>
        </p:nvSpPr>
        <p:spPr>
          <a:xfrm>
            <a:off x="640080" y="4496562"/>
            <a:ext cx="2011680" cy="326440"/>
          </a:xfrm>
          <a:prstGeom prst="rect">
            <a:avLst/>
          </a:prstGeom>
          <a:noFill/>
        </p:spPr>
        <p:txBody>
          <a:bodyPr wrap="square" lIns="0" rIns="0" tIns="0" bIns="0" anchor="t">
            <a:spAutoFit/>
          </a:bodyPr>
          <a:lstStyle/>
          <a:p>
            <a:pPr algn="ctr"/>
            <a:r>
              <a:rPr sz="1200" b="0">
                <a:solidFill>
                  <a:srgbClr val="808080"/>
                </a:solidFill>
                <a:latin typeface="Inter Tight"/>
              </a:rPr>
              <a:t>Runs the box day to day</a:t>
            </a:r>
          </a:p>
        </p:txBody>
      </p:sp>
      <p:sp>
        <p:nvSpPr>
          <p:cNvPr id="26" name="Rounded Rectangle 25"/>
          <p:cNvSpPr/>
          <p:nvPr/>
        </p:nvSpPr>
        <p:spPr>
          <a:xfrm>
            <a:off x="502920" y="4937760"/>
            <a:ext cx="2286000" cy="77724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40080" y="5074920"/>
            <a:ext cx="2011680" cy="388620"/>
          </a:xfrm>
          <a:prstGeom prst="rect">
            <a:avLst/>
          </a:prstGeom>
          <a:noFill/>
        </p:spPr>
        <p:txBody>
          <a:bodyPr wrap="square" lIns="0" rIns="0" tIns="0" bIns="0" anchor="ctr">
            <a:spAutoFit/>
          </a:bodyPr>
          <a:lstStyle/>
          <a:p>
            <a:pPr algn="ctr"/>
            <a:r>
              <a:rPr sz="1800" b="0">
                <a:solidFill>
                  <a:srgbClr val="F4F4F4"/>
                </a:solidFill>
                <a:latin typeface="Inter Tight"/>
              </a:rPr>
              <a:t>Victor's agent</a:t>
            </a:r>
          </a:p>
        </p:txBody>
      </p:sp>
      <p:sp>
        <p:nvSpPr>
          <p:cNvPr id="28" name="TextBox 27"/>
          <p:cNvSpPr txBox="1"/>
          <p:nvPr/>
        </p:nvSpPr>
        <p:spPr>
          <a:xfrm>
            <a:off x="640080" y="5365242"/>
            <a:ext cx="2011680" cy="326440"/>
          </a:xfrm>
          <a:prstGeom prst="rect">
            <a:avLst/>
          </a:prstGeom>
          <a:noFill/>
        </p:spPr>
        <p:txBody>
          <a:bodyPr wrap="square" lIns="0" rIns="0" tIns="0" bIns="0" anchor="t">
            <a:spAutoFit/>
          </a:bodyPr>
          <a:lstStyle/>
          <a:p>
            <a:pPr algn="ctr"/>
            <a:r>
              <a:rPr sz="1200" b="0">
                <a:solidFill>
                  <a:srgbClr val="808080"/>
                </a:solidFill>
                <a:latin typeface="Inter Tight"/>
              </a:rPr>
              <a:t>Team</a:t>
            </a:r>
          </a:p>
        </p:txBody>
      </p:sp>
      <p:cxnSp>
        <p:nvCxnSpPr>
          <p:cNvPr id="29" name="Connector 28"/>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2788920" y="2720339"/>
            <a:ext cx="502920" cy="937261"/>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2788920" y="3589020"/>
            <a:ext cx="502920" cy="685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V="1">
            <a:off x="2788920" y="3657600"/>
            <a:ext cx="502920" cy="8001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flipV="1">
            <a:off x="2788920" y="3657600"/>
            <a:ext cx="502920" cy="16687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260</a:t>
            </a:r>
          </a:p>
        </p:txBody>
      </p:sp>
    </p:spTree>
  </p:cSld>
  <p:clrMapOvr>
    <a:masterClrMapping/>
  </p:clrMapOvr>
</p:sld>
</file>

<file path=ppt/slides/slide2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The team also has its own agent.</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9A9A9A"/>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sp>
        <p:nvSpPr>
          <p:cNvPr id="17" name="Rounded Rectangle 16"/>
          <p:cNvSpPr/>
          <p:nvPr/>
        </p:nvSpPr>
        <p:spPr>
          <a:xfrm>
            <a:off x="502920" y="233172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0080" y="2468879"/>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Gabriel's agent</a:t>
            </a:r>
          </a:p>
        </p:txBody>
      </p:sp>
      <p:sp>
        <p:nvSpPr>
          <p:cNvPr id="19" name="TextBox 18"/>
          <p:cNvSpPr txBox="1"/>
          <p:nvPr/>
        </p:nvSpPr>
        <p:spPr>
          <a:xfrm>
            <a:off x="640080" y="2759202"/>
            <a:ext cx="2011680" cy="326440"/>
          </a:xfrm>
          <a:prstGeom prst="rect">
            <a:avLst/>
          </a:prstGeom>
          <a:noFill/>
        </p:spPr>
        <p:txBody>
          <a:bodyPr wrap="square" lIns="0" rIns="0" tIns="0" bIns="0" anchor="t">
            <a:spAutoFit/>
          </a:bodyPr>
          <a:lstStyle/>
          <a:p>
            <a:pPr algn="ctr"/>
            <a:r>
              <a:rPr sz="1200" b="0">
                <a:solidFill>
                  <a:srgbClr val="808080"/>
                </a:solidFill>
                <a:latin typeface="Inter Tight"/>
              </a:rPr>
              <a:t>Founder</a:t>
            </a:r>
          </a:p>
        </p:txBody>
      </p:sp>
      <p:sp>
        <p:nvSpPr>
          <p:cNvPr id="20" name="Rounded Rectangle 19"/>
          <p:cNvSpPr/>
          <p:nvPr/>
        </p:nvSpPr>
        <p:spPr>
          <a:xfrm>
            <a:off x="502920" y="320040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0080" y="333756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Marc's agent</a:t>
            </a:r>
          </a:p>
        </p:txBody>
      </p:sp>
      <p:sp>
        <p:nvSpPr>
          <p:cNvPr id="22" name="TextBox 21"/>
          <p:cNvSpPr txBox="1"/>
          <p:nvPr/>
        </p:nvSpPr>
        <p:spPr>
          <a:xfrm>
            <a:off x="640080" y="3627882"/>
            <a:ext cx="2011680" cy="326440"/>
          </a:xfrm>
          <a:prstGeom prst="rect">
            <a:avLst/>
          </a:prstGeom>
          <a:noFill/>
        </p:spPr>
        <p:txBody>
          <a:bodyPr wrap="square" lIns="0" rIns="0" tIns="0" bIns="0" anchor="t">
            <a:spAutoFit/>
          </a:bodyPr>
          <a:lstStyle/>
          <a:p>
            <a:pPr algn="ctr"/>
            <a:r>
              <a:rPr sz="1200" b="0">
                <a:solidFill>
                  <a:srgbClr val="808080"/>
                </a:solidFill>
                <a:latin typeface="Inter Tight"/>
              </a:rPr>
              <a:t>Co-owner</a:t>
            </a:r>
          </a:p>
        </p:txBody>
      </p:sp>
      <p:sp>
        <p:nvSpPr>
          <p:cNvPr id="23" name="Rounded Rectangle 22"/>
          <p:cNvSpPr/>
          <p:nvPr/>
        </p:nvSpPr>
        <p:spPr>
          <a:xfrm>
            <a:off x="502920" y="406908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0080" y="420624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YY's agent</a:t>
            </a:r>
          </a:p>
        </p:txBody>
      </p:sp>
      <p:sp>
        <p:nvSpPr>
          <p:cNvPr id="25" name="TextBox 24"/>
          <p:cNvSpPr txBox="1"/>
          <p:nvPr/>
        </p:nvSpPr>
        <p:spPr>
          <a:xfrm>
            <a:off x="640080" y="4496562"/>
            <a:ext cx="2011680" cy="326440"/>
          </a:xfrm>
          <a:prstGeom prst="rect">
            <a:avLst/>
          </a:prstGeom>
          <a:noFill/>
        </p:spPr>
        <p:txBody>
          <a:bodyPr wrap="square" lIns="0" rIns="0" tIns="0" bIns="0" anchor="t">
            <a:spAutoFit/>
          </a:bodyPr>
          <a:lstStyle/>
          <a:p>
            <a:pPr algn="ctr"/>
            <a:r>
              <a:rPr sz="1200" b="0">
                <a:solidFill>
                  <a:srgbClr val="808080"/>
                </a:solidFill>
                <a:latin typeface="Inter Tight"/>
              </a:rPr>
              <a:t>Runs the box day to day</a:t>
            </a:r>
          </a:p>
        </p:txBody>
      </p:sp>
      <p:sp>
        <p:nvSpPr>
          <p:cNvPr id="26" name="Rounded Rectangle 25"/>
          <p:cNvSpPr/>
          <p:nvPr/>
        </p:nvSpPr>
        <p:spPr>
          <a:xfrm>
            <a:off x="502920" y="493776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40080" y="507492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Victor's agent</a:t>
            </a:r>
          </a:p>
        </p:txBody>
      </p:sp>
      <p:sp>
        <p:nvSpPr>
          <p:cNvPr id="28" name="TextBox 27"/>
          <p:cNvSpPr txBox="1"/>
          <p:nvPr/>
        </p:nvSpPr>
        <p:spPr>
          <a:xfrm>
            <a:off x="640080" y="5365242"/>
            <a:ext cx="2011680" cy="326440"/>
          </a:xfrm>
          <a:prstGeom prst="rect">
            <a:avLst/>
          </a:prstGeom>
          <a:noFill/>
        </p:spPr>
        <p:txBody>
          <a:bodyPr wrap="square" lIns="0" rIns="0" tIns="0" bIns="0" anchor="t">
            <a:spAutoFit/>
          </a:bodyPr>
          <a:lstStyle/>
          <a:p>
            <a:pPr algn="ctr"/>
            <a:r>
              <a:rPr sz="1200" b="0">
                <a:solidFill>
                  <a:srgbClr val="808080"/>
                </a:solidFill>
                <a:latin typeface="Inter Tight"/>
              </a:rPr>
              <a:t>Team</a:t>
            </a:r>
          </a:p>
        </p:txBody>
      </p:sp>
      <p:sp>
        <p:nvSpPr>
          <p:cNvPr id="29" name="Rounded Rectangle 28"/>
          <p:cNvSpPr/>
          <p:nvPr/>
        </p:nvSpPr>
        <p:spPr>
          <a:xfrm>
            <a:off x="5989320" y="4983480"/>
            <a:ext cx="2194560" cy="8686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6126480" y="5120640"/>
            <a:ext cx="1920240" cy="434340"/>
          </a:xfrm>
          <a:prstGeom prst="rect">
            <a:avLst/>
          </a:prstGeom>
          <a:noFill/>
        </p:spPr>
        <p:txBody>
          <a:bodyPr wrap="square" lIns="0" rIns="0" tIns="0" bIns="0" anchor="ctr">
            <a:spAutoFit/>
          </a:bodyPr>
          <a:lstStyle/>
          <a:p>
            <a:pPr algn="ctr"/>
            <a:r>
              <a:rPr sz="1800" b="0">
                <a:solidFill>
                  <a:srgbClr val="F4F4F4"/>
                </a:solidFill>
                <a:latin typeface="Inter Tight"/>
              </a:rPr>
              <a:t>Ouria CoS</a:t>
            </a:r>
          </a:p>
        </p:txBody>
      </p:sp>
      <p:sp>
        <p:nvSpPr>
          <p:cNvPr id="31" name="TextBox 30"/>
          <p:cNvSpPr txBox="1"/>
          <p:nvPr/>
        </p:nvSpPr>
        <p:spPr>
          <a:xfrm>
            <a:off x="6126480" y="5461254"/>
            <a:ext cx="1920240" cy="364845"/>
          </a:xfrm>
          <a:prstGeom prst="rect">
            <a:avLst/>
          </a:prstGeom>
          <a:noFill/>
        </p:spPr>
        <p:txBody>
          <a:bodyPr wrap="square" lIns="0" rIns="0" tIns="0" bIns="0" anchor="t">
            <a:spAutoFit/>
          </a:bodyPr>
          <a:lstStyle/>
          <a:p>
            <a:pPr algn="ctr"/>
            <a:r>
              <a:rPr sz="1200" b="0">
                <a:solidFill>
                  <a:srgbClr val="808080"/>
                </a:solidFill>
                <a:latin typeface="Inter Tight"/>
              </a:rPr>
              <a:t>The team's agent in Buzz chat</a:t>
            </a:r>
          </a:p>
        </p:txBody>
      </p:sp>
      <p:cxnSp>
        <p:nvCxnSpPr>
          <p:cNvPr id="32" name="Connector 31"/>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2788920" y="2720339"/>
            <a:ext cx="502920" cy="937261"/>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2788920" y="3589020"/>
            <a:ext cx="502920" cy="685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flipV="1">
            <a:off x="2788920" y="3657600"/>
            <a:ext cx="502920" cy="8001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flipV="1">
            <a:off x="2788920" y="3657600"/>
            <a:ext cx="502920" cy="16687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flipV="1">
            <a:off x="8183879" y="3657600"/>
            <a:ext cx="594361" cy="17602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261</a:t>
            </a:r>
          </a:p>
        </p:txBody>
      </p:sp>
    </p:spTree>
  </p:cSld>
  <p:clrMapOvr>
    <a:masterClrMapping/>
  </p:clrMapOvr>
</p:sld>
</file>

<file path=ppt/slides/slide2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OURIA BRAIN WORKS</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Finished work goes back in.</a:t>
            </a:r>
          </a:p>
        </p:txBody>
      </p:sp>
      <p:sp>
        <p:nvSpPr>
          <p:cNvPr id="5" name="Rounded Rectangle 4"/>
          <p:cNvSpPr/>
          <p:nvPr/>
        </p:nvSpPr>
        <p:spPr>
          <a:xfrm>
            <a:off x="8778240" y="3063240"/>
            <a:ext cx="2743200" cy="11887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915400" y="3200400"/>
            <a:ext cx="2468880" cy="594360"/>
          </a:xfrm>
          <a:prstGeom prst="rect">
            <a:avLst/>
          </a:prstGeom>
          <a:noFill/>
        </p:spPr>
        <p:txBody>
          <a:bodyPr wrap="square" lIns="0" rIns="0" tIns="0" bIns="0" anchor="ctr">
            <a:spAutoFit/>
          </a:bodyPr>
          <a:lstStyle/>
          <a:p>
            <a:pPr algn="ctr"/>
            <a:r>
              <a:rPr sz="1800" b="0">
                <a:solidFill>
                  <a:srgbClr val="9A9A9A"/>
                </a:solidFill>
                <a:latin typeface="Inter Tight"/>
              </a:rPr>
              <a:t>The Ouria brain</a:t>
            </a:r>
          </a:p>
        </p:txBody>
      </p:sp>
      <p:sp>
        <p:nvSpPr>
          <p:cNvPr id="7" name="TextBox 6"/>
          <p:cNvSpPr txBox="1"/>
          <p:nvPr/>
        </p:nvSpPr>
        <p:spPr>
          <a:xfrm>
            <a:off x="8915400" y="3717036"/>
            <a:ext cx="2468880" cy="499262"/>
          </a:xfrm>
          <a:prstGeom prst="rect">
            <a:avLst/>
          </a:prstGeom>
          <a:noFill/>
        </p:spPr>
        <p:txBody>
          <a:bodyPr wrap="square" lIns="0" rIns="0" tIns="0" bIns="0" anchor="t">
            <a:spAutoFit/>
          </a:bodyPr>
          <a:lstStyle/>
          <a:p>
            <a:pPr algn="ctr"/>
            <a:r>
              <a:rPr sz="1200" b="0">
                <a:solidFill>
                  <a:srgbClr val="808080"/>
                </a:solidFill>
                <a:latin typeface="Inter Tight"/>
              </a:rPr>
              <a:t>One folder on the box, a rented server</a:t>
            </a:r>
          </a:p>
        </p:txBody>
      </p:sp>
      <p:sp>
        <p:nvSpPr>
          <p:cNvPr id="8" name="Rounded Rectangle 7"/>
          <p:cNvSpPr/>
          <p:nvPr/>
        </p:nvSpPr>
        <p:spPr>
          <a:xfrm>
            <a:off x="8778240" y="4892040"/>
            <a:ext cx="2743200" cy="96012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915400" y="5029200"/>
            <a:ext cx="2468880" cy="480060"/>
          </a:xfrm>
          <a:prstGeom prst="rect">
            <a:avLst/>
          </a:prstGeom>
          <a:noFill/>
        </p:spPr>
        <p:txBody>
          <a:bodyPr wrap="square" lIns="0" rIns="0" tIns="0" bIns="0" anchor="ctr">
            <a:spAutoFit/>
          </a:bodyPr>
          <a:lstStyle/>
          <a:p>
            <a:pPr algn="ctr"/>
            <a:r>
              <a:rPr sz="1800" b="0">
                <a:solidFill>
                  <a:srgbClr val="9A9A9A"/>
                </a:solidFill>
                <a:latin typeface="Inter Tight"/>
              </a:rPr>
              <a:t>Locked room</a:t>
            </a:r>
          </a:p>
        </p:txBody>
      </p:sp>
      <p:sp>
        <p:nvSpPr>
          <p:cNvPr id="10" name="TextBox 9"/>
          <p:cNvSpPr txBox="1"/>
          <p:nvPr/>
        </p:nvSpPr>
        <p:spPr>
          <a:xfrm>
            <a:off x="8915400" y="5420106"/>
            <a:ext cx="2468880" cy="403250"/>
          </a:xfrm>
          <a:prstGeom prst="rect">
            <a:avLst/>
          </a:prstGeom>
          <a:noFill/>
        </p:spPr>
        <p:txBody>
          <a:bodyPr wrap="square" lIns="0" rIns="0" tIns="0" bIns="0" anchor="t">
            <a:spAutoFit/>
          </a:bodyPr>
          <a:lstStyle/>
          <a:p>
            <a:pPr algn="ctr"/>
            <a:r>
              <a:rPr sz="1200" b="0">
                <a:solidFill>
                  <a:srgbClr val="808080"/>
                </a:solidFill>
                <a:latin typeface="Inter Tight"/>
              </a:rPr>
              <a:t>Money and deals. Never leaves.</a:t>
            </a:r>
          </a:p>
        </p:txBody>
      </p:sp>
      <p:sp>
        <p:nvSpPr>
          <p:cNvPr id="11" name="Rounded Rectangle 10"/>
          <p:cNvSpPr/>
          <p:nvPr/>
        </p:nvSpPr>
        <p:spPr>
          <a:xfrm>
            <a:off x="5989320" y="3154680"/>
            <a:ext cx="219456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126480" y="3291840"/>
            <a:ext cx="1920240" cy="502920"/>
          </a:xfrm>
          <a:prstGeom prst="rect">
            <a:avLst/>
          </a:prstGeom>
          <a:noFill/>
        </p:spPr>
        <p:txBody>
          <a:bodyPr wrap="square" lIns="0" rIns="0" tIns="0" bIns="0" anchor="ctr">
            <a:spAutoFit/>
          </a:bodyPr>
          <a:lstStyle/>
          <a:p>
            <a:pPr algn="ctr"/>
            <a:r>
              <a:rPr sz="1800" b="0">
                <a:solidFill>
                  <a:srgbClr val="9A9A9A"/>
                </a:solidFill>
                <a:latin typeface="Inter Tight"/>
              </a:rPr>
              <a:t>The wall</a:t>
            </a:r>
          </a:p>
        </p:txBody>
      </p:sp>
      <p:sp>
        <p:nvSpPr>
          <p:cNvPr id="13" name="TextBox 12"/>
          <p:cNvSpPr txBox="1"/>
          <p:nvPr/>
        </p:nvSpPr>
        <p:spPr>
          <a:xfrm>
            <a:off x="6126480" y="3707892"/>
            <a:ext cx="1920240" cy="422452"/>
          </a:xfrm>
          <a:prstGeom prst="rect">
            <a:avLst/>
          </a:prstGeom>
          <a:noFill/>
        </p:spPr>
        <p:txBody>
          <a:bodyPr wrap="square" lIns="0" rIns="0" tIns="0" bIns="0" anchor="t">
            <a:spAutoFit/>
          </a:bodyPr>
          <a:lstStyle/>
          <a:p>
            <a:pPr algn="ctr"/>
            <a:r>
              <a:rPr sz="1200" b="0">
                <a:solidFill>
                  <a:srgbClr val="808080"/>
                </a:solidFill>
                <a:latin typeface="Inter Tight"/>
              </a:rPr>
              <a:t>Copies every hour. Drops anything private.</a:t>
            </a:r>
          </a:p>
        </p:txBody>
      </p:sp>
      <p:sp>
        <p:nvSpPr>
          <p:cNvPr id="14" name="Rounded Rectangle 13"/>
          <p:cNvSpPr/>
          <p:nvPr/>
        </p:nvSpPr>
        <p:spPr>
          <a:xfrm>
            <a:off x="3291840" y="3154680"/>
            <a:ext cx="2103120" cy="10058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29000" y="3291840"/>
            <a:ext cx="1828799" cy="502920"/>
          </a:xfrm>
          <a:prstGeom prst="rect">
            <a:avLst/>
          </a:prstGeom>
          <a:noFill/>
        </p:spPr>
        <p:txBody>
          <a:bodyPr wrap="square" lIns="0" rIns="0" tIns="0" bIns="0" anchor="ctr">
            <a:spAutoFit/>
          </a:bodyPr>
          <a:lstStyle/>
          <a:p>
            <a:pPr algn="ctr"/>
            <a:r>
              <a:rPr sz="1800" b="0">
                <a:solidFill>
                  <a:srgbClr val="9A9A9A"/>
                </a:solidFill>
                <a:latin typeface="Inter Tight"/>
              </a:rPr>
              <a:t>The door</a:t>
            </a:r>
          </a:p>
        </p:txBody>
      </p:sp>
      <p:sp>
        <p:nvSpPr>
          <p:cNvPr id="16" name="TextBox 15"/>
          <p:cNvSpPr txBox="1"/>
          <p:nvPr/>
        </p:nvSpPr>
        <p:spPr>
          <a:xfrm>
            <a:off x="3429000" y="3707892"/>
            <a:ext cx="1828799" cy="422452"/>
          </a:xfrm>
          <a:prstGeom prst="rect">
            <a:avLst/>
          </a:prstGeom>
          <a:noFill/>
        </p:spPr>
        <p:txBody>
          <a:bodyPr wrap="square" lIns="0" rIns="0" tIns="0" bIns="0" anchor="t">
            <a:spAutoFit/>
          </a:bodyPr>
          <a:lstStyle/>
          <a:p>
            <a:pPr algn="ctr"/>
            <a:r>
              <a:rPr sz="1200" b="0">
                <a:solidFill>
                  <a:srgbClr val="808080"/>
                </a:solidFill>
                <a:latin typeface="Inter Tight"/>
              </a:rPr>
              <a:t>Checks each person's key</a:t>
            </a:r>
          </a:p>
        </p:txBody>
      </p:sp>
      <p:sp>
        <p:nvSpPr>
          <p:cNvPr id="17" name="Rounded Rectangle 16"/>
          <p:cNvSpPr/>
          <p:nvPr/>
        </p:nvSpPr>
        <p:spPr>
          <a:xfrm>
            <a:off x="502920" y="233172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640080" y="2468879"/>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Gabriel's agent</a:t>
            </a:r>
          </a:p>
        </p:txBody>
      </p:sp>
      <p:sp>
        <p:nvSpPr>
          <p:cNvPr id="19" name="TextBox 18"/>
          <p:cNvSpPr txBox="1"/>
          <p:nvPr/>
        </p:nvSpPr>
        <p:spPr>
          <a:xfrm>
            <a:off x="640080" y="2759202"/>
            <a:ext cx="2011680" cy="326440"/>
          </a:xfrm>
          <a:prstGeom prst="rect">
            <a:avLst/>
          </a:prstGeom>
          <a:noFill/>
        </p:spPr>
        <p:txBody>
          <a:bodyPr wrap="square" lIns="0" rIns="0" tIns="0" bIns="0" anchor="t">
            <a:spAutoFit/>
          </a:bodyPr>
          <a:lstStyle/>
          <a:p>
            <a:pPr algn="ctr"/>
            <a:r>
              <a:rPr sz="1200" b="0">
                <a:solidFill>
                  <a:srgbClr val="808080"/>
                </a:solidFill>
                <a:latin typeface="Inter Tight"/>
              </a:rPr>
              <a:t>Founder</a:t>
            </a:r>
          </a:p>
        </p:txBody>
      </p:sp>
      <p:sp>
        <p:nvSpPr>
          <p:cNvPr id="20" name="Rounded Rectangle 19"/>
          <p:cNvSpPr/>
          <p:nvPr/>
        </p:nvSpPr>
        <p:spPr>
          <a:xfrm>
            <a:off x="502920" y="320040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40080" y="333756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Marc's agent</a:t>
            </a:r>
          </a:p>
        </p:txBody>
      </p:sp>
      <p:sp>
        <p:nvSpPr>
          <p:cNvPr id="22" name="TextBox 21"/>
          <p:cNvSpPr txBox="1"/>
          <p:nvPr/>
        </p:nvSpPr>
        <p:spPr>
          <a:xfrm>
            <a:off x="640080" y="3627882"/>
            <a:ext cx="2011680" cy="326440"/>
          </a:xfrm>
          <a:prstGeom prst="rect">
            <a:avLst/>
          </a:prstGeom>
          <a:noFill/>
        </p:spPr>
        <p:txBody>
          <a:bodyPr wrap="square" lIns="0" rIns="0" tIns="0" bIns="0" anchor="t">
            <a:spAutoFit/>
          </a:bodyPr>
          <a:lstStyle/>
          <a:p>
            <a:pPr algn="ctr"/>
            <a:r>
              <a:rPr sz="1200" b="0">
                <a:solidFill>
                  <a:srgbClr val="808080"/>
                </a:solidFill>
                <a:latin typeface="Inter Tight"/>
              </a:rPr>
              <a:t>Co-owner</a:t>
            </a:r>
          </a:p>
        </p:txBody>
      </p:sp>
      <p:sp>
        <p:nvSpPr>
          <p:cNvPr id="23" name="Rounded Rectangle 22"/>
          <p:cNvSpPr/>
          <p:nvPr/>
        </p:nvSpPr>
        <p:spPr>
          <a:xfrm>
            <a:off x="502920" y="406908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0080" y="420624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YY's agent</a:t>
            </a:r>
          </a:p>
        </p:txBody>
      </p:sp>
      <p:sp>
        <p:nvSpPr>
          <p:cNvPr id="25" name="TextBox 24"/>
          <p:cNvSpPr txBox="1"/>
          <p:nvPr/>
        </p:nvSpPr>
        <p:spPr>
          <a:xfrm>
            <a:off x="640080" y="4496562"/>
            <a:ext cx="2011680" cy="326440"/>
          </a:xfrm>
          <a:prstGeom prst="rect">
            <a:avLst/>
          </a:prstGeom>
          <a:noFill/>
        </p:spPr>
        <p:txBody>
          <a:bodyPr wrap="square" lIns="0" rIns="0" tIns="0" bIns="0" anchor="t">
            <a:spAutoFit/>
          </a:bodyPr>
          <a:lstStyle/>
          <a:p>
            <a:pPr algn="ctr"/>
            <a:r>
              <a:rPr sz="1200" b="0">
                <a:solidFill>
                  <a:srgbClr val="808080"/>
                </a:solidFill>
                <a:latin typeface="Inter Tight"/>
              </a:rPr>
              <a:t>Runs the box day to day</a:t>
            </a:r>
          </a:p>
        </p:txBody>
      </p:sp>
      <p:sp>
        <p:nvSpPr>
          <p:cNvPr id="26" name="Rounded Rectangle 25"/>
          <p:cNvSpPr/>
          <p:nvPr/>
        </p:nvSpPr>
        <p:spPr>
          <a:xfrm>
            <a:off x="502920" y="4937760"/>
            <a:ext cx="2286000" cy="77724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40080" y="5074920"/>
            <a:ext cx="2011680" cy="388620"/>
          </a:xfrm>
          <a:prstGeom prst="rect">
            <a:avLst/>
          </a:prstGeom>
          <a:noFill/>
        </p:spPr>
        <p:txBody>
          <a:bodyPr wrap="square" lIns="0" rIns="0" tIns="0" bIns="0" anchor="ctr">
            <a:spAutoFit/>
          </a:bodyPr>
          <a:lstStyle/>
          <a:p>
            <a:pPr algn="ctr"/>
            <a:r>
              <a:rPr sz="1800" b="0">
                <a:solidFill>
                  <a:srgbClr val="9A9A9A"/>
                </a:solidFill>
                <a:latin typeface="Inter Tight"/>
              </a:rPr>
              <a:t>Victor's agent</a:t>
            </a:r>
          </a:p>
        </p:txBody>
      </p:sp>
      <p:sp>
        <p:nvSpPr>
          <p:cNvPr id="28" name="TextBox 27"/>
          <p:cNvSpPr txBox="1"/>
          <p:nvPr/>
        </p:nvSpPr>
        <p:spPr>
          <a:xfrm>
            <a:off x="640080" y="5365242"/>
            <a:ext cx="2011680" cy="326440"/>
          </a:xfrm>
          <a:prstGeom prst="rect">
            <a:avLst/>
          </a:prstGeom>
          <a:noFill/>
        </p:spPr>
        <p:txBody>
          <a:bodyPr wrap="square" lIns="0" rIns="0" tIns="0" bIns="0" anchor="t">
            <a:spAutoFit/>
          </a:bodyPr>
          <a:lstStyle/>
          <a:p>
            <a:pPr algn="ctr"/>
            <a:r>
              <a:rPr sz="1200" b="0">
                <a:solidFill>
                  <a:srgbClr val="808080"/>
                </a:solidFill>
                <a:latin typeface="Inter Tight"/>
              </a:rPr>
              <a:t>Team</a:t>
            </a:r>
          </a:p>
        </p:txBody>
      </p:sp>
      <p:sp>
        <p:nvSpPr>
          <p:cNvPr id="29" name="Rounded Rectangle 28"/>
          <p:cNvSpPr/>
          <p:nvPr/>
        </p:nvSpPr>
        <p:spPr>
          <a:xfrm>
            <a:off x="5989320" y="4983480"/>
            <a:ext cx="2194560" cy="8686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6126480" y="5120640"/>
            <a:ext cx="1920240" cy="434340"/>
          </a:xfrm>
          <a:prstGeom prst="rect">
            <a:avLst/>
          </a:prstGeom>
          <a:noFill/>
        </p:spPr>
        <p:txBody>
          <a:bodyPr wrap="square" lIns="0" rIns="0" tIns="0" bIns="0" anchor="ctr">
            <a:spAutoFit/>
          </a:bodyPr>
          <a:lstStyle/>
          <a:p>
            <a:pPr algn="ctr"/>
            <a:r>
              <a:rPr sz="1800" b="0">
                <a:solidFill>
                  <a:srgbClr val="9A9A9A"/>
                </a:solidFill>
                <a:latin typeface="Inter Tight"/>
              </a:rPr>
              <a:t>Ouria CoS</a:t>
            </a:r>
          </a:p>
        </p:txBody>
      </p:sp>
      <p:sp>
        <p:nvSpPr>
          <p:cNvPr id="31" name="TextBox 30"/>
          <p:cNvSpPr txBox="1"/>
          <p:nvPr/>
        </p:nvSpPr>
        <p:spPr>
          <a:xfrm>
            <a:off x="6126480" y="5461254"/>
            <a:ext cx="1920240" cy="364845"/>
          </a:xfrm>
          <a:prstGeom prst="rect">
            <a:avLst/>
          </a:prstGeom>
          <a:noFill/>
        </p:spPr>
        <p:txBody>
          <a:bodyPr wrap="square" lIns="0" rIns="0" tIns="0" bIns="0" anchor="t">
            <a:spAutoFit/>
          </a:bodyPr>
          <a:lstStyle/>
          <a:p>
            <a:pPr algn="ctr"/>
            <a:r>
              <a:rPr sz="1200" b="0">
                <a:solidFill>
                  <a:srgbClr val="808080"/>
                </a:solidFill>
                <a:latin typeface="Inter Tight"/>
              </a:rPr>
              <a:t>The team's agent in Buzz chat</a:t>
            </a:r>
          </a:p>
        </p:txBody>
      </p:sp>
      <p:sp>
        <p:nvSpPr>
          <p:cNvPr id="32" name="Rounded Rectangle 31"/>
          <p:cNvSpPr/>
          <p:nvPr/>
        </p:nvSpPr>
        <p:spPr>
          <a:xfrm>
            <a:off x="9006840" y="1783080"/>
            <a:ext cx="2286000" cy="8686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9144000" y="1920240"/>
            <a:ext cx="2011680" cy="434340"/>
          </a:xfrm>
          <a:prstGeom prst="rect">
            <a:avLst/>
          </a:prstGeom>
          <a:noFill/>
        </p:spPr>
        <p:txBody>
          <a:bodyPr wrap="square" lIns="0" rIns="0" tIns="0" bIns="0" anchor="ctr">
            <a:spAutoFit/>
          </a:bodyPr>
          <a:lstStyle/>
          <a:p>
            <a:pPr algn="ctr"/>
            <a:r>
              <a:rPr sz="1800" b="0">
                <a:solidFill>
                  <a:srgbClr val="F4F4F4"/>
                </a:solidFill>
                <a:latin typeface="Inter Tight"/>
              </a:rPr>
              <a:t>Your own lane</a:t>
            </a:r>
          </a:p>
        </p:txBody>
      </p:sp>
      <p:sp>
        <p:nvSpPr>
          <p:cNvPr id="34" name="TextBox 33"/>
          <p:cNvSpPr txBox="1"/>
          <p:nvPr/>
        </p:nvSpPr>
        <p:spPr>
          <a:xfrm>
            <a:off x="9144000" y="2260854"/>
            <a:ext cx="2011680" cy="364845"/>
          </a:xfrm>
          <a:prstGeom prst="rect">
            <a:avLst/>
          </a:prstGeom>
          <a:noFill/>
        </p:spPr>
        <p:txBody>
          <a:bodyPr wrap="square" lIns="0" rIns="0" tIns="0" bIns="0" anchor="t">
            <a:spAutoFit/>
          </a:bodyPr>
          <a:lstStyle/>
          <a:p>
            <a:pPr algn="ctr"/>
            <a:r>
              <a:rPr sz="1200" b="0">
                <a:solidFill>
                  <a:srgbClr val="808080"/>
                </a:solidFill>
                <a:latin typeface="Inter Tight"/>
              </a:rPr>
              <a:t>Finished work goes back in</a:t>
            </a:r>
          </a:p>
        </p:txBody>
      </p:sp>
      <p:cxnSp>
        <p:nvCxnSpPr>
          <p:cNvPr id="35" name="Connector 34"/>
          <p:cNvCxnSpPr/>
          <p:nvPr/>
        </p:nvCxnSpPr>
        <p:spPr>
          <a:xfrm flipH="1">
            <a:off x="8183879" y="3657600"/>
            <a:ext cx="5943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flipH="1">
            <a:off x="5394960" y="3657600"/>
            <a:ext cx="5943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a:off x="2788920" y="2720339"/>
            <a:ext cx="502920" cy="937261"/>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2788920" y="3589020"/>
            <a:ext cx="502920" cy="685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flipV="1">
            <a:off x="2788920" y="3657600"/>
            <a:ext cx="502920" cy="8001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flipV="1">
            <a:off x="2788920" y="3657600"/>
            <a:ext cx="502920" cy="16687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flipV="1">
            <a:off x="8183879" y="3657600"/>
            <a:ext cx="594361" cy="176022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10149840" y="2651760"/>
            <a:ext cx="0" cy="41148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262</a:t>
            </a:r>
          </a:p>
        </p:txBody>
      </p:sp>
    </p:spTree>
  </p:cSld>
  <p:clrMapOvr>
    <a:masterClrMapping/>
  </p:clrMapOvr>
</p:sld>
</file>

<file path=ppt/slides/slide2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STAYS PRIVATE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The door never opens these.</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NEVER THROUGH THE DOOR</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Money and deals</a:t>
            </a:r>
          </a:p>
          <a:p>
            <a:pPr algn="l">
              <a:lnSpc>
                <a:spcPct val="135000"/>
              </a:lnSpc>
            </a:pPr>
            <a:r>
              <a:rPr sz="2000" b="0">
                <a:solidFill>
                  <a:srgbClr val="9A9A9A"/>
                </a:solidFill>
                <a:latin typeface="Inter Tight"/>
              </a:rPr>
              <a:t>Private chats</a:t>
            </a:r>
          </a:p>
          <a:p>
            <a:pPr algn="l">
              <a:lnSpc>
                <a:spcPct val="135000"/>
              </a:lnSpc>
            </a:pPr>
            <a:r>
              <a:rPr sz="2000" b="0">
                <a:solidFill>
                  <a:srgbClr val="9A9A9A"/>
                </a:solidFill>
                <a:latin typeface="Inter Tight"/>
              </a:rPr>
              <a:t>Contacts and phone numbers</a:t>
            </a:r>
          </a:p>
          <a:p>
            <a:pPr algn="l">
              <a:lnSpc>
                <a:spcPct val="135000"/>
              </a:lnSpc>
            </a:pPr>
            <a:r>
              <a:rPr sz="2000" b="0">
                <a:solidFill>
                  <a:srgbClr val="9A9A9A"/>
                </a:solidFill>
                <a:latin typeface="Inter Tight"/>
              </a:rPr>
              <a:t>Anything marked private</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THROUGH THE DOOR</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Projects and plans</a:t>
            </a:r>
          </a:p>
          <a:p>
            <a:pPr algn="l">
              <a:lnSpc>
                <a:spcPct val="135000"/>
              </a:lnSpc>
            </a:pPr>
            <a:r>
              <a:rPr sz="2000" b="0">
                <a:solidFill>
                  <a:srgbClr val="F2F2F2"/>
                </a:solidFill>
                <a:latin typeface="Inter Tight"/>
              </a:rPr>
              <a:t>Decisions, with reasons</a:t>
            </a:r>
          </a:p>
          <a:p>
            <a:pPr algn="l">
              <a:lnSpc>
                <a:spcPct val="135000"/>
              </a:lnSpc>
            </a:pPr>
            <a:r>
              <a:rPr sz="2000" b="0">
                <a:solidFill>
                  <a:srgbClr val="F2F2F2"/>
                </a:solidFill>
                <a:latin typeface="Inter Tight"/>
              </a:rPr>
              <a:t>Team chats and shared files</a:t>
            </a:r>
          </a:p>
          <a:p>
            <a:pPr algn="l">
              <a:lnSpc>
                <a:spcPct val="135000"/>
              </a:lnSpc>
            </a:pPr>
            <a:r>
              <a:rPr sz="2000" b="0">
                <a:solidFill>
                  <a:srgbClr val="F2F2F2"/>
                </a:solidFill>
                <a:latin typeface="Inter Tight"/>
              </a:rPr>
              <a:t>The team's finished work</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263</a:t>
            </a:r>
          </a:p>
        </p:txBody>
      </p:sp>
    </p:spTree>
  </p:cSld>
  <p:clrMapOvr>
    <a:masterClrMapping/>
  </p:clrMapOvr>
</p:sld>
</file>

<file path=ppt/slides/slide2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TEAM WORKS WITH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Ask. Work. Publish.</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Ask</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the brain, what did we decide?'</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Do the work</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 your own computer</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Publish</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word sends it back in</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Everyone finds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Every agent, next time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264</a:t>
            </a:r>
          </a:p>
        </p:txBody>
      </p:sp>
    </p:spTree>
  </p:cSld>
  <p:clrMapOvr>
    <a:masterClrMapping/>
  </p:clrMapOvr>
</p:sld>
</file>

<file path=ppt/slides/slide2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TEAM WORKS WITH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Ask. Work. Publish.</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Ask</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the brain, what did we decide?'</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Do the work</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your own computer</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Publish</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word sends it back in</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Everyone finds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Every agent, next time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265</a:t>
            </a:r>
          </a:p>
        </p:txBody>
      </p:sp>
    </p:spTree>
  </p:cSld>
  <p:clrMapOvr>
    <a:masterClrMapping/>
  </p:clrMapOvr>
</p:sld>
</file>

<file path=ppt/slides/slide2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TEAM WORKS WITH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Ask. Work. Publish.</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Ask</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the brain, what did we decide?'</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the work</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your own computer</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Publish</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word sends it back in</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Everyone finds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Every agent, next time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266</a:t>
            </a:r>
          </a:p>
        </p:txBody>
      </p:sp>
    </p:spTree>
  </p:cSld>
  <p:clrMapOvr>
    <a:masterClrMapping/>
  </p:clrMapOvr>
</p:sld>
</file>

<file path=ppt/slides/slide2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THE TEAM WORKS WITH IT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Ask. Work. Publish.</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Ask</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'From the brain, what did we decide?'</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Do the work</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 your own computer</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Publish</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word sends it back in</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Everyone finds it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agent, next time</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267</a:t>
            </a:r>
          </a:p>
        </p:txBody>
      </p:sp>
    </p:spTree>
  </p:cSld>
  <p:clrMapOvr>
    <a:masterClrMapping/>
  </p:clrMapOvr>
</p:sld>
</file>

<file path=ppt/slides/slide2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Now, one for your company.</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SAME IDEA, MADE SIMPLE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268</a:t>
            </a:r>
          </a:p>
        </p:txBody>
      </p:sp>
    </p:spTree>
  </p:cSld>
  <p:clrMapOvr>
    <a:masterClrMapping/>
  </p:clrMapOvr>
</p:sld>
</file>

<file path=ppt/slides/slide2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COMPANY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Start with your own brain.</a:t>
            </a:r>
          </a:p>
        </p:txBody>
      </p:sp>
      <p:sp>
        <p:nvSpPr>
          <p:cNvPr id="5" name="Rounded Rectangle 4"/>
          <p:cNvSpPr/>
          <p:nvPr/>
        </p:nvSpPr>
        <p:spPr>
          <a:xfrm>
            <a:off x="731520" y="2331720"/>
            <a:ext cx="2468880" cy="10972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2468879"/>
            <a:ext cx="2194560" cy="548640"/>
          </a:xfrm>
          <a:prstGeom prst="rect">
            <a:avLst/>
          </a:prstGeom>
          <a:noFill/>
        </p:spPr>
        <p:txBody>
          <a:bodyPr wrap="square" lIns="0" rIns="0" tIns="0" bIns="0" anchor="ctr">
            <a:spAutoFit/>
          </a:bodyPr>
          <a:lstStyle/>
          <a:p>
            <a:pPr algn="ctr"/>
            <a:r>
              <a:rPr sz="1800" b="0">
                <a:solidFill>
                  <a:srgbClr val="F4F4F4"/>
                </a:solidFill>
                <a:latin typeface="Inter Tight"/>
              </a:rPr>
              <a:t>Your brain</a:t>
            </a:r>
          </a:p>
        </p:txBody>
      </p:sp>
      <p:sp>
        <p:nvSpPr>
          <p:cNvPr id="7" name="TextBox 6"/>
          <p:cNvSpPr txBox="1"/>
          <p:nvPr/>
        </p:nvSpPr>
        <p:spPr>
          <a:xfrm>
            <a:off x="868680" y="293522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Everything, private too</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269</a:t>
            </a:r>
          </a:p>
        </p:txBody>
      </p:sp>
    </p:spTree>
  </p:cSld>
  <p:clrMapOvr>
    <a:masterClrMapping/>
  </p:clrMapOvr>
</p:sld>
</file>

<file path=ppt/slides/slide2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COMPANY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Hermes asks you once.</a:t>
            </a:r>
          </a:p>
        </p:txBody>
      </p:sp>
      <p:sp>
        <p:nvSpPr>
          <p:cNvPr id="5" name="Rounded Rectangle 4"/>
          <p:cNvSpPr/>
          <p:nvPr/>
        </p:nvSpPr>
        <p:spPr>
          <a:xfrm>
            <a:off x="731520" y="2331720"/>
            <a:ext cx="246888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2468879"/>
            <a:ext cx="2194560" cy="548640"/>
          </a:xfrm>
          <a:prstGeom prst="rect">
            <a:avLst/>
          </a:prstGeom>
          <a:noFill/>
        </p:spPr>
        <p:txBody>
          <a:bodyPr wrap="square" lIns="0" rIns="0" tIns="0" bIns="0" anchor="ctr">
            <a:spAutoFit/>
          </a:bodyPr>
          <a:lstStyle/>
          <a:p>
            <a:pPr algn="ctr"/>
            <a:r>
              <a:rPr sz="1800" b="0">
                <a:solidFill>
                  <a:srgbClr val="9A9A9A"/>
                </a:solidFill>
                <a:latin typeface="Inter Tight"/>
              </a:rPr>
              <a:t>Your brain</a:t>
            </a:r>
          </a:p>
        </p:txBody>
      </p:sp>
      <p:sp>
        <p:nvSpPr>
          <p:cNvPr id="7" name="TextBox 6"/>
          <p:cNvSpPr txBox="1"/>
          <p:nvPr/>
        </p:nvSpPr>
        <p:spPr>
          <a:xfrm>
            <a:off x="868680" y="293522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Everything, private too</a:t>
            </a:r>
          </a:p>
        </p:txBody>
      </p:sp>
      <p:sp>
        <p:nvSpPr>
          <p:cNvPr id="8" name="Rounded Rectangle 7"/>
          <p:cNvSpPr/>
          <p:nvPr/>
        </p:nvSpPr>
        <p:spPr>
          <a:xfrm>
            <a:off x="4663440" y="2331720"/>
            <a:ext cx="2651760" cy="10972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800600" y="2468879"/>
            <a:ext cx="2377440" cy="548640"/>
          </a:xfrm>
          <a:prstGeom prst="rect">
            <a:avLst/>
          </a:prstGeom>
          <a:noFill/>
        </p:spPr>
        <p:txBody>
          <a:bodyPr wrap="square" lIns="0" rIns="0" tIns="0" bIns="0" anchor="ctr">
            <a:spAutoFit/>
          </a:bodyPr>
          <a:lstStyle/>
          <a:p>
            <a:pPr algn="ctr"/>
            <a:r>
              <a:rPr sz="1800" b="0">
                <a:solidFill>
                  <a:srgbClr val="F4F4F4"/>
                </a:solidFill>
                <a:latin typeface="Inter Tight"/>
              </a:rPr>
              <a:t>Hermes asks once</a:t>
            </a:r>
          </a:p>
        </p:txBody>
      </p:sp>
      <p:sp>
        <p:nvSpPr>
          <p:cNvPr id="10" name="TextBox 9"/>
          <p:cNvSpPr txBox="1"/>
          <p:nvPr/>
        </p:nvSpPr>
        <p:spPr>
          <a:xfrm>
            <a:off x="48006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Which folders your team sees</a:t>
            </a:r>
          </a:p>
        </p:txBody>
      </p:sp>
      <p:cxnSp>
        <p:nvCxnSpPr>
          <p:cNvPr id="11" name="Connector 10"/>
          <p:cNvCxnSpPr/>
          <p:nvPr/>
        </p:nvCxnSpPr>
        <p:spPr>
          <a:xfrm>
            <a:off x="32004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270</a:t>
            </a:r>
          </a:p>
        </p:txBody>
      </p:sp>
    </p:spTree>
  </p:cSld>
  <p:clrMapOvr>
    <a:masterClrMapping/>
  </p:clrMapOvr>
</p:sld>
</file>

<file path=ppt/slides/slide2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COMPANY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copy, every hour.</a:t>
            </a:r>
          </a:p>
        </p:txBody>
      </p:sp>
      <p:sp>
        <p:nvSpPr>
          <p:cNvPr id="5" name="Rounded Rectangle 4"/>
          <p:cNvSpPr/>
          <p:nvPr/>
        </p:nvSpPr>
        <p:spPr>
          <a:xfrm>
            <a:off x="731520" y="2331720"/>
            <a:ext cx="246888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2468879"/>
            <a:ext cx="2194560" cy="548640"/>
          </a:xfrm>
          <a:prstGeom prst="rect">
            <a:avLst/>
          </a:prstGeom>
          <a:noFill/>
        </p:spPr>
        <p:txBody>
          <a:bodyPr wrap="square" lIns="0" rIns="0" tIns="0" bIns="0" anchor="ctr">
            <a:spAutoFit/>
          </a:bodyPr>
          <a:lstStyle/>
          <a:p>
            <a:pPr algn="ctr"/>
            <a:r>
              <a:rPr sz="1800" b="0">
                <a:solidFill>
                  <a:srgbClr val="9A9A9A"/>
                </a:solidFill>
                <a:latin typeface="Inter Tight"/>
              </a:rPr>
              <a:t>Your brain</a:t>
            </a:r>
          </a:p>
        </p:txBody>
      </p:sp>
      <p:sp>
        <p:nvSpPr>
          <p:cNvPr id="7" name="TextBox 6"/>
          <p:cNvSpPr txBox="1"/>
          <p:nvPr/>
        </p:nvSpPr>
        <p:spPr>
          <a:xfrm>
            <a:off x="868680" y="293522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Everything, private too</a:t>
            </a:r>
          </a:p>
        </p:txBody>
      </p:sp>
      <p:sp>
        <p:nvSpPr>
          <p:cNvPr id="8" name="Rounded Rectangle 7"/>
          <p:cNvSpPr/>
          <p:nvPr/>
        </p:nvSpPr>
        <p:spPr>
          <a:xfrm>
            <a:off x="46634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8006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Hermes asks once</a:t>
            </a:r>
          </a:p>
        </p:txBody>
      </p:sp>
      <p:sp>
        <p:nvSpPr>
          <p:cNvPr id="10" name="TextBox 9"/>
          <p:cNvSpPr txBox="1"/>
          <p:nvPr/>
        </p:nvSpPr>
        <p:spPr>
          <a:xfrm>
            <a:off x="48006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Which folders your team sees</a:t>
            </a:r>
          </a:p>
        </p:txBody>
      </p:sp>
      <p:sp>
        <p:nvSpPr>
          <p:cNvPr id="11" name="Rounded Rectangle 10"/>
          <p:cNvSpPr/>
          <p:nvPr/>
        </p:nvSpPr>
        <p:spPr>
          <a:xfrm>
            <a:off x="8778240" y="2331720"/>
            <a:ext cx="2651760" cy="10972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915400" y="2468879"/>
            <a:ext cx="2377440" cy="548640"/>
          </a:xfrm>
          <a:prstGeom prst="rect">
            <a:avLst/>
          </a:prstGeom>
          <a:noFill/>
        </p:spPr>
        <p:txBody>
          <a:bodyPr wrap="square" lIns="0" rIns="0" tIns="0" bIns="0" anchor="ctr">
            <a:spAutoFit/>
          </a:bodyPr>
          <a:lstStyle/>
          <a:p>
            <a:pPr algn="ctr"/>
            <a:r>
              <a:rPr sz="1800" b="0">
                <a:solidFill>
                  <a:srgbClr val="F4F4F4"/>
                </a:solidFill>
                <a:latin typeface="Inter Tight"/>
              </a:rPr>
              <a:t>Hourly copy</a:t>
            </a:r>
          </a:p>
        </p:txBody>
      </p:sp>
      <p:sp>
        <p:nvSpPr>
          <p:cNvPr id="13" name="TextBox 12"/>
          <p:cNvSpPr txBox="1"/>
          <p:nvPr/>
        </p:nvSpPr>
        <p:spPr>
          <a:xfrm>
            <a:off x="89154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Money and personal notes stay out</a:t>
            </a:r>
          </a:p>
        </p:txBody>
      </p:sp>
      <p:cxnSp>
        <p:nvCxnSpPr>
          <p:cNvPr id="14" name="Connector 13"/>
          <p:cNvCxnSpPr/>
          <p:nvPr/>
        </p:nvCxnSpPr>
        <p:spPr>
          <a:xfrm>
            <a:off x="32004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73152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271</a:t>
            </a:r>
          </a:p>
        </p:txBody>
      </p:sp>
    </p:spTree>
  </p:cSld>
  <p:clrMapOvr>
    <a:masterClrMapping/>
  </p:clrMapOvr>
</p:sld>
</file>

<file path=ppt/slides/slide2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COMPANY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shared shelf.</a:t>
            </a:r>
          </a:p>
        </p:txBody>
      </p:sp>
      <p:sp>
        <p:nvSpPr>
          <p:cNvPr id="5" name="Rounded Rectangle 4"/>
          <p:cNvSpPr/>
          <p:nvPr/>
        </p:nvSpPr>
        <p:spPr>
          <a:xfrm>
            <a:off x="731520" y="2331720"/>
            <a:ext cx="246888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2468879"/>
            <a:ext cx="2194560" cy="548640"/>
          </a:xfrm>
          <a:prstGeom prst="rect">
            <a:avLst/>
          </a:prstGeom>
          <a:noFill/>
        </p:spPr>
        <p:txBody>
          <a:bodyPr wrap="square" lIns="0" rIns="0" tIns="0" bIns="0" anchor="ctr">
            <a:spAutoFit/>
          </a:bodyPr>
          <a:lstStyle/>
          <a:p>
            <a:pPr algn="ctr"/>
            <a:r>
              <a:rPr sz="1800" b="0">
                <a:solidFill>
                  <a:srgbClr val="9A9A9A"/>
                </a:solidFill>
                <a:latin typeface="Inter Tight"/>
              </a:rPr>
              <a:t>Your brain</a:t>
            </a:r>
          </a:p>
        </p:txBody>
      </p:sp>
      <p:sp>
        <p:nvSpPr>
          <p:cNvPr id="7" name="TextBox 6"/>
          <p:cNvSpPr txBox="1"/>
          <p:nvPr/>
        </p:nvSpPr>
        <p:spPr>
          <a:xfrm>
            <a:off x="868680" y="293522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Everything, private too</a:t>
            </a:r>
          </a:p>
        </p:txBody>
      </p:sp>
      <p:sp>
        <p:nvSpPr>
          <p:cNvPr id="8" name="Rounded Rectangle 7"/>
          <p:cNvSpPr/>
          <p:nvPr/>
        </p:nvSpPr>
        <p:spPr>
          <a:xfrm>
            <a:off x="46634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8006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Hermes asks once</a:t>
            </a:r>
          </a:p>
        </p:txBody>
      </p:sp>
      <p:sp>
        <p:nvSpPr>
          <p:cNvPr id="10" name="TextBox 9"/>
          <p:cNvSpPr txBox="1"/>
          <p:nvPr/>
        </p:nvSpPr>
        <p:spPr>
          <a:xfrm>
            <a:off x="48006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Which folders your team sees</a:t>
            </a:r>
          </a:p>
        </p:txBody>
      </p:sp>
      <p:sp>
        <p:nvSpPr>
          <p:cNvPr id="11" name="Rounded Rectangle 10"/>
          <p:cNvSpPr/>
          <p:nvPr/>
        </p:nvSpPr>
        <p:spPr>
          <a:xfrm>
            <a:off x="87782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9154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Hourly copy</a:t>
            </a:r>
          </a:p>
        </p:txBody>
      </p:sp>
      <p:sp>
        <p:nvSpPr>
          <p:cNvPr id="13" name="TextBox 12"/>
          <p:cNvSpPr txBox="1"/>
          <p:nvPr/>
        </p:nvSpPr>
        <p:spPr>
          <a:xfrm>
            <a:off x="89154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Money and personal notes stay out</a:t>
            </a:r>
          </a:p>
        </p:txBody>
      </p:sp>
      <p:pic>
        <p:nvPicPr>
          <p:cNvPr id="14" name="Picture 13" descr="260c8d895a840fd5f8bd7875ff93776c.png"/>
          <p:cNvPicPr>
            <a:picLocks noChangeAspect="1"/>
          </p:cNvPicPr>
          <p:nvPr/>
        </p:nvPicPr>
        <p:blipFill>
          <a:blip r:embed="rId3"/>
          <a:stretch>
            <a:fillRect/>
          </a:stretch>
        </p:blipFill>
        <p:spPr>
          <a:xfrm>
            <a:off x="9544050" y="4114800"/>
            <a:ext cx="1120139" cy="1120139"/>
          </a:xfrm>
          <a:prstGeom prst="rect">
            <a:avLst/>
          </a:prstGeom>
        </p:spPr>
      </p:pic>
      <p:sp>
        <p:nvSpPr>
          <p:cNvPr id="15" name="TextBox 14"/>
          <p:cNvSpPr txBox="1"/>
          <p:nvPr/>
        </p:nvSpPr>
        <p:spPr>
          <a:xfrm>
            <a:off x="9189719" y="5266944"/>
            <a:ext cx="1828800" cy="365760"/>
          </a:xfrm>
          <a:prstGeom prst="rect">
            <a:avLst/>
          </a:prstGeom>
          <a:noFill/>
        </p:spPr>
        <p:txBody>
          <a:bodyPr wrap="square" lIns="0" rIns="0" tIns="0" bIns="0" anchor="t">
            <a:spAutoFit/>
          </a:bodyPr>
          <a:lstStyle/>
          <a:p>
            <a:pPr algn="ctr"/>
            <a:r>
              <a:rPr sz="1600" b="0">
                <a:solidFill>
                  <a:srgbClr val="F4F4F4"/>
                </a:solidFill>
                <a:latin typeface="Inter Tight"/>
              </a:rPr>
              <a:t>Shared shelf: Supabase</a:t>
            </a:r>
          </a:p>
        </p:txBody>
      </p:sp>
      <p:cxnSp>
        <p:nvCxnSpPr>
          <p:cNvPr id="16" name="Connector 15"/>
          <p:cNvCxnSpPr/>
          <p:nvPr/>
        </p:nvCxnSpPr>
        <p:spPr>
          <a:xfrm>
            <a:off x="32004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73152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0104119" y="3429000"/>
            <a:ext cx="0" cy="6858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272</a:t>
            </a:r>
          </a:p>
        </p:txBody>
      </p:sp>
    </p:spTree>
  </p:cSld>
  <p:clrMapOvr>
    <a:masterClrMapping/>
  </p:clrMapOvr>
</p:sld>
</file>

<file path=ppt/slides/slide2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COMPANY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A door for the team.</a:t>
            </a:r>
          </a:p>
        </p:txBody>
      </p:sp>
      <p:sp>
        <p:nvSpPr>
          <p:cNvPr id="5" name="Rounded Rectangle 4"/>
          <p:cNvSpPr/>
          <p:nvPr/>
        </p:nvSpPr>
        <p:spPr>
          <a:xfrm>
            <a:off x="731520" y="2331720"/>
            <a:ext cx="246888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2468879"/>
            <a:ext cx="2194560" cy="548640"/>
          </a:xfrm>
          <a:prstGeom prst="rect">
            <a:avLst/>
          </a:prstGeom>
          <a:noFill/>
        </p:spPr>
        <p:txBody>
          <a:bodyPr wrap="square" lIns="0" rIns="0" tIns="0" bIns="0" anchor="ctr">
            <a:spAutoFit/>
          </a:bodyPr>
          <a:lstStyle/>
          <a:p>
            <a:pPr algn="ctr"/>
            <a:r>
              <a:rPr sz="1800" b="0">
                <a:solidFill>
                  <a:srgbClr val="9A9A9A"/>
                </a:solidFill>
                <a:latin typeface="Inter Tight"/>
              </a:rPr>
              <a:t>Your brain</a:t>
            </a:r>
          </a:p>
        </p:txBody>
      </p:sp>
      <p:sp>
        <p:nvSpPr>
          <p:cNvPr id="7" name="TextBox 6"/>
          <p:cNvSpPr txBox="1"/>
          <p:nvPr/>
        </p:nvSpPr>
        <p:spPr>
          <a:xfrm>
            <a:off x="868680" y="293522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Everything, private too</a:t>
            </a:r>
          </a:p>
        </p:txBody>
      </p:sp>
      <p:sp>
        <p:nvSpPr>
          <p:cNvPr id="8" name="Rounded Rectangle 7"/>
          <p:cNvSpPr/>
          <p:nvPr/>
        </p:nvSpPr>
        <p:spPr>
          <a:xfrm>
            <a:off x="46634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8006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Hermes asks once</a:t>
            </a:r>
          </a:p>
        </p:txBody>
      </p:sp>
      <p:sp>
        <p:nvSpPr>
          <p:cNvPr id="10" name="TextBox 9"/>
          <p:cNvSpPr txBox="1"/>
          <p:nvPr/>
        </p:nvSpPr>
        <p:spPr>
          <a:xfrm>
            <a:off x="48006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Which folders your team sees</a:t>
            </a:r>
          </a:p>
        </p:txBody>
      </p:sp>
      <p:sp>
        <p:nvSpPr>
          <p:cNvPr id="11" name="Rounded Rectangle 10"/>
          <p:cNvSpPr/>
          <p:nvPr/>
        </p:nvSpPr>
        <p:spPr>
          <a:xfrm>
            <a:off x="87782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9154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Hourly copy</a:t>
            </a:r>
          </a:p>
        </p:txBody>
      </p:sp>
      <p:sp>
        <p:nvSpPr>
          <p:cNvPr id="13" name="TextBox 12"/>
          <p:cNvSpPr txBox="1"/>
          <p:nvPr/>
        </p:nvSpPr>
        <p:spPr>
          <a:xfrm>
            <a:off x="89154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Money and personal notes stay out</a:t>
            </a:r>
          </a:p>
        </p:txBody>
      </p:sp>
      <p:pic>
        <p:nvPicPr>
          <p:cNvPr id="14" name="Picture 13" descr="260c8d895a840fd5f8bd7875ff93776c.png"/>
          <p:cNvPicPr>
            <a:picLocks noChangeAspect="1"/>
          </p:cNvPicPr>
          <p:nvPr/>
        </p:nvPicPr>
        <p:blipFill>
          <a:blip r:embed="rId3"/>
          <a:stretch>
            <a:fillRect/>
          </a:stretch>
        </p:blipFill>
        <p:spPr>
          <a:xfrm>
            <a:off x="9544050" y="4114800"/>
            <a:ext cx="1120139" cy="1120139"/>
          </a:xfrm>
          <a:prstGeom prst="rect">
            <a:avLst/>
          </a:prstGeom>
        </p:spPr>
      </p:pic>
      <p:sp>
        <p:nvSpPr>
          <p:cNvPr id="15" name="TextBox 14"/>
          <p:cNvSpPr txBox="1"/>
          <p:nvPr/>
        </p:nvSpPr>
        <p:spPr>
          <a:xfrm>
            <a:off x="9189719" y="5266944"/>
            <a:ext cx="1828800" cy="365760"/>
          </a:xfrm>
          <a:prstGeom prst="rect">
            <a:avLst/>
          </a:prstGeom>
          <a:noFill/>
        </p:spPr>
        <p:txBody>
          <a:bodyPr wrap="square" lIns="0" rIns="0" tIns="0" bIns="0" anchor="t">
            <a:spAutoFit/>
          </a:bodyPr>
          <a:lstStyle/>
          <a:p>
            <a:pPr algn="ctr"/>
            <a:r>
              <a:rPr sz="1600" b="0">
                <a:solidFill>
                  <a:srgbClr val="F4F4F4"/>
                </a:solidFill>
                <a:latin typeface="Inter Tight"/>
              </a:rPr>
              <a:t>Shared shelf: Supabase</a:t>
            </a:r>
          </a:p>
        </p:txBody>
      </p:sp>
      <p:pic>
        <p:nvPicPr>
          <p:cNvPr id="16" name="Picture 15" descr="46814708c24dee0442d9329648078038.png"/>
          <p:cNvPicPr>
            <a:picLocks noChangeAspect="1"/>
          </p:cNvPicPr>
          <p:nvPr/>
        </p:nvPicPr>
        <p:blipFill>
          <a:blip r:embed="rId4"/>
          <a:stretch>
            <a:fillRect/>
          </a:stretch>
        </p:blipFill>
        <p:spPr>
          <a:xfrm>
            <a:off x="5429250" y="4114800"/>
            <a:ext cx="1120139" cy="1120139"/>
          </a:xfrm>
          <a:prstGeom prst="rect">
            <a:avLst/>
          </a:prstGeom>
        </p:spPr>
      </p:pic>
      <p:sp>
        <p:nvSpPr>
          <p:cNvPr id="17" name="TextBox 16"/>
          <p:cNvSpPr txBox="1"/>
          <p:nvPr/>
        </p:nvSpPr>
        <p:spPr>
          <a:xfrm>
            <a:off x="5074920" y="5266944"/>
            <a:ext cx="1828800" cy="365760"/>
          </a:xfrm>
          <a:prstGeom prst="rect">
            <a:avLst/>
          </a:prstGeom>
          <a:noFill/>
        </p:spPr>
        <p:txBody>
          <a:bodyPr wrap="square" lIns="0" rIns="0" tIns="0" bIns="0" anchor="t">
            <a:spAutoFit/>
          </a:bodyPr>
          <a:lstStyle/>
          <a:p>
            <a:pPr algn="ctr"/>
            <a:r>
              <a:rPr sz="1600" b="0">
                <a:solidFill>
                  <a:srgbClr val="F4F4F4"/>
                </a:solidFill>
                <a:latin typeface="Inter Tight"/>
              </a:rPr>
              <a:t>Team door: Railway</a:t>
            </a:r>
          </a:p>
        </p:txBody>
      </p:sp>
      <p:cxnSp>
        <p:nvCxnSpPr>
          <p:cNvPr id="18" name="Connector 17"/>
          <p:cNvCxnSpPr/>
          <p:nvPr/>
        </p:nvCxnSpPr>
        <p:spPr>
          <a:xfrm>
            <a:off x="32004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73152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0104119" y="3429000"/>
            <a:ext cx="0" cy="6858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6629400" y="4914900"/>
            <a:ext cx="28346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273</a:t>
            </a:r>
          </a:p>
        </p:txBody>
      </p:sp>
    </p:spTree>
  </p:cSld>
  <p:clrMapOvr>
    <a:masterClrMapping/>
  </p:clrMapOvr>
</p:sld>
</file>

<file path=ppt/slides/slide2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COMPANY BRAIN</a:t>
            </a:r>
          </a:p>
        </p:txBody>
      </p:sp>
      <p:sp>
        <p:nvSpPr>
          <p:cNvPr id="4" name="TextBox 3"/>
          <p:cNvSpPr txBox="1"/>
          <p:nvPr/>
        </p:nvSpPr>
        <p:spPr>
          <a:xfrm>
            <a:off x="886968" y="1069848"/>
            <a:ext cx="10789920" cy="109728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Each teammate's agent can ask.</a:t>
            </a:r>
          </a:p>
        </p:txBody>
      </p:sp>
      <p:sp>
        <p:nvSpPr>
          <p:cNvPr id="5" name="Rounded Rectangle 4"/>
          <p:cNvSpPr/>
          <p:nvPr/>
        </p:nvSpPr>
        <p:spPr>
          <a:xfrm>
            <a:off x="731520" y="2331720"/>
            <a:ext cx="246888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2468879"/>
            <a:ext cx="2194560" cy="548640"/>
          </a:xfrm>
          <a:prstGeom prst="rect">
            <a:avLst/>
          </a:prstGeom>
          <a:noFill/>
        </p:spPr>
        <p:txBody>
          <a:bodyPr wrap="square" lIns="0" rIns="0" tIns="0" bIns="0" anchor="ctr">
            <a:spAutoFit/>
          </a:bodyPr>
          <a:lstStyle/>
          <a:p>
            <a:pPr algn="ctr"/>
            <a:r>
              <a:rPr sz="1800" b="0">
                <a:solidFill>
                  <a:srgbClr val="9A9A9A"/>
                </a:solidFill>
                <a:latin typeface="Inter Tight"/>
              </a:rPr>
              <a:t>Your brain</a:t>
            </a:r>
          </a:p>
        </p:txBody>
      </p:sp>
      <p:sp>
        <p:nvSpPr>
          <p:cNvPr id="7" name="TextBox 6"/>
          <p:cNvSpPr txBox="1"/>
          <p:nvPr/>
        </p:nvSpPr>
        <p:spPr>
          <a:xfrm>
            <a:off x="868680" y="293522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Everything, private too</a:t>
            </a:r>
          </a:p>
        </p:txBody>
      </p:sp>
      <p:sp>
        <p:nvSpPr>
          <p:cNvPr id="8" name="Rounded Rectangle 7"/>
          <p:cNvSpPr/>
          <p:nvPr/>
        </p:nvSpPr>
        <p:spPr>
          <a:xfrm>
            <a:off x="46634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48006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Hermes asks once</a:t>
            </a:r>
          </a:p>
        </p:txBody>
      </p:sp>
      <p:sp>
        <p:nvSpPr>
          <p:cNvPr id="10" name="TextBox 9"/>
          <p:cNvSpPr txBox="1"/>
          <p:nvPr/>
        </p:nvSpPr>
        <p:spPr>
          <a:xfrm>
            <a:off x="48006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Which folders your team sees</a:t>
            </a:r>
          </a:p>
        </p:txBody>
      </p:sp>
      <p:sp>
        <p:nvSpPr>
          <p:cNvPr id="11" name="Rounded Rectangle 10"/>
          <p:cNvSpPr/>
          <p:nvPr/>
        </p:nvSpPr>
        <p:spPr>
          <a:xfrm>
            <a:off x="8778240" y="2331720"/>
            <a:ext cx="2651760" cy="1097280"/>
          </a:xfrm>
          <a:prstGeom prst="roundRect">
            <a:avLst>
              <a:gd name="adj" fmla="val 12000"/>
            </a:avLst>
          </a:prstGeom>
          <a:solidFill>
            <a:srgbClr val="141416"/>
          </a:solidFill>
          <a:ln w="9525">
            <a:solidFill>
              <a:srgbClr val="3A3A3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915400" y="2468879"/>
            <a:ext cx="2377440" cy="548640"/>
          </a:xfrm>
          <a:prstGeom prst="rect">
            <a:avLst/>
          </a:prstGeom>
          <a:noFill/>
        </p:spPr>
        <p:txBody>
          <a:bodyPr wrap="square" lIns="0" rIns="0" tIns="0" bIns="0" anchor="ctr">
            <a:spAutoFit/>
          </a:bodyPr>
          <a:lstStyle/>
          <a:p>
            <a:pPr algn="ctr"/>
            <a:r>
              <a:rPr sz="1800" b="0">
                <a:solidFill>
                  <a:srgbClr val="9A9A9A"/>
                </a:solidFill>
                <a:latin typeface="Inter Tight"/>
              </a:rPr>
              <a:t>Hourly copy</a:t>
            </a:r>
          </a:p>
        </p:txBody>
      </p:sp>
      <p:sp>
        <p:nvSpPr>
          <p:cNvPr id="13" name="TextBox 12"/>
          <p:cNvSpPr txBox="1"/>
          <p:nvPr/>
        </p:nvSpPr>
        <p:spPr>
          <a:xfrm>
            <a:off x="8915400" y="2935224"/>
            <a:ext cx="2377440" cy="460857"/>
          </a:xfrm>
          <a:prstGeom prst="rect">
            <a:avLst/>
          </a:prstGeom>
          <a:noFill/>
        </p:spPr>
        <p:txBody>
          <a:bodyPr wrap="square" lIns="0" rIns="0" tIns="0" bIns="0" anchor="t">
            <a:spAutoFit/>
          </a:bodyPr>
          <a:lstStyle/>
          <a:p>
            <a:pPr algn="ctr"/>
            <a:r>
              <a:rPr sz="1200" b="0">
                <a:solidFill>
                  <a:srgbClr val="808080"/>
                </a:solidFill>
                <a:latin typeface="Inter Tight"/>
              </a:rPr>
              <a:t>Money and personal notes stay out</a:t>
            </a:r>
          </a:p>
        </p:txBody>
      </p:sp>
      <p:pic>
        <p:nvPicPr>
          <p:cNvPr id="14" name="Picture 13" descr="260c8d895a840fd5f8bd7875ff93776c.png"/>
          <p:cNvPicPr>
            <a:picLocks noChangeAspect="1"/>
          </p:cNvPicPr>
          <p:nvPr/>
        </p:nvPicPr>
        <p:blipFill>
          <a:blip r:embed="rId3"/>
          <a:stretch>
            <a:fillRect/>
          </a:stretch>
        </p:blipFill>
        <p:spPr>
          <a:xfrm>
            <a:off x="9544050" y="4114800"/>
            <a:ext cx="1120139" cy="1120139"/>
          </a:xfrm>
          <a:prstGeom prst="rect">
            <a:avLst/>
          </a:prstGeom>
        </p:spPr>
      </p:pic>
      <p:sp>
        <p:nvSpPr>
          <p:cNvPr id="15" name="TextBox 14"/>
          <p:cNvSpPr txBox="1"/>
          <p:nvPr/>
        </p:nvSpPr>
        <p:spPr>
          <a:xfrm>
            <a:off x="9189719" y="5266944"/>
            <a:ext cx="1828800" cy="365760"/>
          </a:xfrm>
          <a:prstGeom prst="rect">
            <a:avLst/>
          </a:prstGeom>
          <a:noFill/>
        </p:spPr>
        <p:txBody>
          <a:bodyPr wrap="square" lIns="0" rIns="0" tIns="0" bIns="0" anchor="t">
            <a:spAutoFit/>
          </a:bodyPr>
          <a:lstStyle/>
          <a:p>
            <a:pPr algn="ctr"/>
            <a:r>
              <a:rPr sz="1600" b="0">
                <a:solidFill>
                  <a:srgbClr val="F4F4F4"/>
                </a:solidFill>
                <a:latin typeface="Inter Tight"/>
              </a:rPr>
              <a:t>Shared shelf: Supabase</a:t>
            </a:r>
          </a:p>
        </p:txBody>
      </p:sp>
      <p:pic>
        <p:nvPicPr>
          <p:cNvPr id="16" name="Picture 15" descr="46814708c24dee0442d9329648078038.png"/>
          <p:cNvPicPr>
            <a:picLocks noChangeAspect="1"/>
          </p:cNvPicPr>
          <p:nvPr/>
        </p:nvPicPr>
        <p:blipFill>
          <a:blip r:embed="rId4"/>
          <a:stretch>
            <a:fillRect/>
          </a:stretch>
        </p:blipFill>
        <p:spPr>
          <a:xfrm>
            <a:off x="5429250" y="4114800"/>
            <a:ext cx="1120139" cy="1120139"/>
          </a:xfrm>
          <a:prstGeom prst="rect">
            <a:avLst/>
          </a:prstGeom>
        </p:spPr>
      </p:pic>
      <p:sp>
        <p:nvSpPr>
          <p:cNvPr id="17" name="TextBox 16"/>
          <p:cNvSpPr txBox="1"/>
          <p:nvPr/>
        </p:nvSpPr>
        <p:spPr>
          <a:xfrm>
            <a:off x="5074920" y="5266944"/>
            <a:ext cx="1828800" cy="365760"/>
          </a:xfrm>
          <a:prstGeom prst="rect">
            <a:avLst/>
          </a:prstGeom>
          <a:noFill/>
        </p:spPr>
        <p:txBody>
          <a:bodyPr wrap="square" lIns="0" rIns="0" tIns="0" bIns="0" anchor="t">
            <a:spAutoFit/>
          </a:bodyPr>
          <a:lstStyle/>
          <a:p>
            <a:pPr algn="ctr"/>
            <a:r>
              <a:rPr sz="1600" b="0">
                <a:solidFill>
                  <a:srgbClr val="F4F4F4"/>
                </a:solidFill>
                <a:latin typeface="Inter Tight"/>
              </a:rPr>
              <a:t>Team door: Railway</a:t>
            </a:r>
          </a:p>
        </p:txBody>
      </p:sp>
      <p:sp>
        <p:nvSpPr>
          <p:cNvPr id="18" name="Rounded Rectangle 17"/>
          <p:cNvSpPr/>
          <p:nvPr/>
        </p:nvSpPr>
        <p:spPr>
          <a:xfrm>
            <a:off x="731520" y="4343400"/>
            <a:ext cx="2468880" cy="1097280"/>
          </a:xfrm>
          <a:prstGeom prst="roundRect">
            <a:avLst>
              <a:gd name="adj" fmla="val 12000"/>
            </a:avLst>
          </a:prstGeom>
          <a:solidFill>
            <a:srgbClr val="141416"/>
          </a:solidFill>
          <a:ln w="15875">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68680" y="4480560"/>
            <a:ext cx="2194560" cy="548640"/>
          </a:xfrm>
          <a:prstGeom prst="rect">
            <a:avLst/>
          </a:prstGeom>
          <a:noFill/>
        </p:spPr>
        <p:txBody>
          <a:bodyPr wrap="square" lIns="0" rIns="0" tIns="0" bIns="0" anchor="ctr">
            <a:spAutoFit/>
          </a:bodyPr>
          <a:lstStyle/>
          <a:p>
            <a:pPr algn="ctr"/>
            <a:r>
              <a:rPr sz="1800" b="0">
                <a:solidFill>
                  <a:srgbClr val="F4F4F4"/>
                </a:solidFill>
                <a:latin typeface="Inter Tight"/>
              </a:rPr>
              <a:t>Your team's agents</a:t>
            </a:r>
          </a:p>
        </p:txBody>
      </p:sp>
      <p:sp>
        <p:nvSpPr>
          <p:cNvPr id="20" name="TextBox 19"/>
          <p:cNvSpPr txBox="1"/>
          <p:nvPr/>
        </p:nvSpPr>
        <p:spPr>
          <a:xfrm>
            <a:off x="868680" y="4946904"/>
            <a:ext cx="2194560" cy="460857"/>
          </a:xfrm>
          <a:prstGeom prst="rect">
            <a:avLst/>
          </a:prstGeom>
          <a:noFill/>
        </p:spPr>
        <p:txBody>
          <a:bodyPr wrap="square" lIns="0" rIns="0" tIns="0" bIns="0" anchor="t">
            <a:spAutoFit/>
          </a:bodyPr>
          <a:lstStyle/>
          <a:p>
            <a:pPr algn="ctr"/>
            <a:r>
              <a:rPr sz="1200" b="0">
                <a:solidFill>
                  <a:srgbClr val="808080"/>
                </a:solidFill>
                <a:latin typeface="Inter Tight"/>
              </a:rPr>
              <a:t>Each asks with its own key</a:t>
            </a:r>
          </a:p>
        </p:txBody>
      </p:sp>
      <p:cxnSp>
        <p:nvCxnSpPr>
          <p:cNvPr id="21" name="Connector 20"/>
          <p:cNvCxnSpPr/>
          <p:nvPr/>
        </p:nvCxnSpPr>
        <p:spPr>
          <a:xfrm>
            <a:off x="32004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7315200" y="2880360"/>
            <a:ext cx="14630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10104119" y="3429000"/>
            <a:ext cx="0" cy="68580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6629400" y="4914900"/>
            <a:ext cx="283464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3200400" y="4892040"/>
            <a:ext cx="2148840" cy="2286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268979" y="4555998"/>
            <a:ext cx="2011680" cy="274320"/>
          </a:xfrm>
          <a:prstGeom prst="rect">
            <a:avLst/>
          </a:prstGeom>
          <a:noFill/>
        </p:spPr>
        <p:txBody>
          <a:bodyPr wrap="square" lIns="0" rIns="0" tIns="0" bIns="0" anchor="t">
            <a:spAutoFit/>
          </a:bodyPr>
          <a:lstStyle/>
          <a:p>
            <a:pPr algn="ctr"/>
            <a:r>
              <a:rPr sz="1200" b="0">
                <a:solidFill>
                  <a:srgbClr val="808080"/>
                </a:solidFill>
                <a:latin typeface="Inter Tight"/>
              </a:rPr>
              <a:t>ask</a:t>
            </a:r>
          </a:p>
        </p:txBody>
      </p:sp>
      <p:sp>
        <p:nvSpPr>
          <p:cNvPr id="27" name="TextBox 2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274</a:t>
            </a:r>
          </a:p>
        </p:txBody>
      </p:sp>
    </p:spTree>
  </p:cSld>
  <p:clrMapOvr>
    <a:masterClrMapping/>
  </p:clrMapOvr>
</p:sld>
</file>

<file path=ppt/slides/slide2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PARTS KEEP IT RUNNING</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 shelf and a door.</a:t>
            </a:r>
          </a:p>
        </p:txBody>
      </p:sp>
      <p:pic>
        <p:nvPicPr>
          <p:cNvPr id="5" name="Picture 4" descr="260c8d895a840fd5f8bd7875ff93776c.png"/>
          <p:cNvPicPr>
            <a:picLocks noChangeAspect="1"/>
          </p:cNvPicPr>
          <p:nvPr/>
        </p:nvPicPr>
        <p:blipFill>
          <a:blip r:embed="rId3"/>
          <a:stretch>
            <a:fillRect/>
          </a:stretch>
        </p:blipFill>
        <p:spPr>
          <a:xfrm>
            <a:off x="2898648" y="3017520"/>
            <a:ext cx="1188720" cy="1188720"/>
          </a:xfrm>
          <a:prstGeom prst="rect">
            <a:avLst/>
          </a:prstGeom>
        </p:spPr>
      </p:pic>
      <p:sp>
        <p:nvSpPr>
          <p:cNvPr id="6" name="TextBox 5"/>
          <p:cNvSpPr txBox="1"/>
          <p:nvPr/>
        </p:nvSpPr>
        <p:spPr>
          <a:xfrm>
            <a:off x="886968" y="4343400"/>
            <a:ext cx="5212080" cy="365760"/>
          </a:xfrm>
          <a:prstGeom prst="rect">
            <a:avLst/>
          </a:prstGeom>
          <a:noFill/>
        </p:spPr>
        <p:txBody>
          <a:bodyPr wrap="square" lIns="0" rIns="0" tIns="0" bIns="0" anchor="t">
            <a:spAutoFit/>
          </a:bodyPr>
          <a:lstStyle/>
          <a:p>
            <a:pPr algn="ctr"/>
            <a:r>
              <a:rPr sz="1600" b="0">
                <a:solidFill>
                  <a:srgbClr val="9A9A9A"/>
                </a:solidFill>
                <a:latin typeface="Inter Tight"/>
              </a:rPr>
              <a:t>Supabase · the shared shelf</a:t>
            </a:r>
          </a:p>
        </p:txBody>
      </p:sp>
      <p:pic>
        <p:nvPicPr>
          <p:cNvPr id="7" name="Picture 6" descr="46814708c24dee0442d9329648078038.png"/>
          <p:cNvPicPr>
            <a:picLocks noChangeAspect="1"/>
          </p:cNvPicPr>
          <p:nvPr/>
        </p:nvPicPr>
        <p:blipFill>
          <a:blip r:embed="rId4"/>
          <a:stretch>
            <a:fillRect/>
          </a:stretch>
        </p:blipFill>
        <p:spPr>
          <a:xfrm>
            <a:off x="8110727" y="3017520"/>
            <a:ext cx="1188720" cy="1188720"/>
          </a:xfrm>
          <a:prstGeom prst="rect">
            <a:avLst/>
          </a:prstGeom>
        </p:spPr>
      </p:pic>
      <p:sp>
        <p:nvSpPr>
          <p:cNvPr id="8" name="TextBox 7"/>
          <p:cNvSpPr txBox="1"/>
          <p:nvPr/>
        </p:nvSpPr>
        <p:spPr>
          <a:xfrm>
            <a:off x="6099048" y="4343400"/>
            <a:ext cx="5212080" cy="365760"/>
          </a:xfrm>
          <a:prstGeom prst="rect">
            <a:avLst/>
          </a:prstGeom>
          <a:noFill/>
        </p:spPr>
        <p:txBody>
          <a:bodyPr wrap="square" lIns="0" rIns="0" tIns="0" bIns="0" anchor="t">
            <a:spAutoFit/>
          </a:bodyPr>
          <a:lstStyle/>
          <a:p>
            <a:pPr algn="ctr"/>
            <a:r>
              <a:rPr sz="1600" b="0">
                <a:solidFill>
                  <a:srgbClr val="9A9A9A"/>
                </a:solidFill>
                <a:latin typeface="Inter Tight"/>
              </a:rPr>
              <a:t>Railway · the team door</a:t>
            </a:r>
          </a:p>
        </p:txBody>
      </p:sp>
      <p:sp>
        <p:nvSpPr>
          <p:cNvPr id="9" name="TextBox 8"/>
          <p:cNvSpPr txBox="1"/>
          <p:nvPr/>
        </p:nvSpPr>
        <p:spPr>
          <a:xfrm>
            <a:off x="886968" y="5989320"/>
            <a:ext cx="10058400" cy="365760"/>
          </a:xfrm>
          <a:prstGeom prst="rect">
            <a:avLst/>
          </a:prstGeom>
          <a:noFill/>
        </p:spPr>
        <p:txBody>
          <a:bodyPr wrap="square" lIns="0" rIns="0" tIns="0" bIns="0" anchor="t">
            <a:spAutoFit/>
          </a:bodyPr>
          <a:lstStyle/>
          <a:p>
            <a:pPr algn="l"/>
            <a:r>
              <a:rPr sz="1800" b="0">
                <a:solidFill>
                  <a:srgbClr val="9A9A9A"/>
                </a:solidFill>
                <a:latin typeface="Inter Tight"/>
              </a:rPr>
              <a:t>You do not need to remember the names. The pack sets them up.</a:t>
            </a:r>
          </a:p>
        </p:txBody>
      </p:sp>
      <p:sp>
        <p:nvSpPr>
          <p:cNvPr id="10" name="TextBox 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275</a:t>
            </a:r>
          </a:p>
        </p:txBody>
      </p:sp>
    </p:spTree>
  </p:cSld>
  <p:clrMapOvr>
    <a:masterClrMapping/>
  </p:clrMapOvr>
</p:sld>
</file>

<file path=ppt/slides/slide2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TAKE THE COMPANY BRAIN PACK HOME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Build it at home.</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company-brain-setup.md in my brain folder and set up my Company Brain.”</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 AT HOME, WITH THE PACK IN YOUR BRAIN FOLDER</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276</a:t>
            </a:r>
          </a:p>
        </p:txBody>
      </p:sp>
    </p:spTree>
  </p:cSld>
  <p:clrMapOvr>
    <a:masterClrMapping/>
  </p:clrMapOvr>
</p:sld>
</file>

<file path=ppt/slides/slide2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03</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Hire your</a:t>
            </a:r>
          </a:p>
          <a:p>
            <a:pPr algn="l">
              <a:lnSpc>
                <a:spcPct val="95000"/>
              </a:lnSpc>
            </a:pPr>
            <a:r>
              <a:rPr sz="4000" b="0">
                <a:solidFill>
                  <a:srgbClr val="F2F2F2"/>
                </a:solidFill>
                <a:latin typeface="Inter Tight"/>
              </a:rPr>
              <a:t>next agent.</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Plus two bonuses for later.</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277</a:t>
            </a:r>
          </a:p>
        </p:txBody>
      </p:sp>
    </p:spTree>
  </p:cSld>
  <p:clrMapOvr>
    <a:masterClrMapping/>
  </p:clrMapOvr>
</p:sld>
</file>

<file path=ppt/slides/slide2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 don't need this now.</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KEEP IT FOR WHEN YOU DO</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278</a:t>
            </a:r>
          </a:p>
        </p:txBody>
      </p:sp>
    </p:spTree>
  </p:cSld>
  <p:clrMapOvr>
    <a:masterClrMapping/>
  </p:clrMapOvr>
</p:sld>
</file>

<file path=ppt/slides/slide2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One agent per job.</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LIKE HIRING A NEW COLLEAGUE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279</a:t>
            </a:r>
          </a:p>
        </p:txBody>
      </p:sp>
    </p:spTree>
  </p:cSld>
  <p:clrMapOvr>
    <a:masterClrMapping/>
  </p:clrMapOvr>
</p:sld>
</file>

<file path=ppt/slides/slide2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TO HIRE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Pick one job</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already waiting</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Drop the starter 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Into your brain folder</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Tell Hermes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sentence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Talk to the new 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Its own name, its own chat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280</a:t>
            </a:r>
          </a:p>
        </p:txBody>
      </p:sp>
    </p:spTree>
  </p:cSld>
  <p:clrMapOvr>
    <a:masterClrMapping/>
  </p:clrMapOvr>
</p:sld>
</file>

<file path=ppt/slides/slide2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TO HIRE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Pick one job</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already waiting</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Drop the starter 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Into your brain folder</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Tell Hermes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One sentence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Talk to the new 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Its own name, its own chat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281</a:t>
            </a:r>
          </a:p>
        </p:txBody>
      </p:sp>
    </p:spTree>
  </p:cSld>
  <p:clrMapOvr>
    <a:masterClrMapping/>
  </p:clrMapOvr>
</p:sld>
</file>

<file path=ppt/slides/slide2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TO HIRE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Pick one job</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already waiting</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Drop the starter 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Into your brain folder</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Tell Hermes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sentence</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Talk to the new 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Its own name, its own chat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282</a:t>
            </a:r>
          </a:p>
        </p:txBody>
      </p:sp>
    </p:spTree>
  </p:cSld>
  <p:clrMapOvr>
    <a:masterClrMapping/>
  </p:clrMapOvr>
</p:sld>
</file>

<file path=ppt/slides/slide2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TO HIRE ONE · THE SENTENCE</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4600" b="0">
                <a:solidFill>
                  <a:srgbClr val="F2F2F2"/>
                </a:solidFill>
                <a:latin typeface="Inter Tight"/>
              </a:rPr>
              <a:t>Give it a desk.</a:t>
            </a:r>
          </a:p>
        </p:txBody>
      </p:sp>
      <p:sp>
        <p:nvSpPr>
          <p:cNvPr id="5" name="Rounded Rectangle 4"/>
          <p:cNvSpPr/>
          <p:nvPr/>
        </p:nvSpPr>
        <p:spPr>
          <a:xfrm>
            <a:off x="886968" y="2880360"/>
            <a:ext cx="10424160" cy="1920240"/>
          </a:xfrm>
          <a:prstGeom prst="roundRect">
            <a:avLst>
              <a:gd name="adj" fmla="val 12000"/>
            </a:avLst>
          </a:prstGeom>
          <a:solidFill>
            <a:srgbClr val="141416"/>
          </a:solidFill>
          <a:ln w="19050">
            <a:solidFill>
              <a:srgbClr val="F4F4F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234440" y="3063240"/>
            <a:ext cx="9784080" cy="1600200"/>
          </a:xfrm>
          <a:prstGeom prst="rect">
            <a:avLst/>
          </a:prstGeom>
          <a:noFill/>
        </p:spPr>
        <p:txBody>
          <a:bodyPr wrap="square" lIns="0" rIns="0" tIns="0" bIns="0" anchor="ctr">
            <a:spAutoFit/>
          </a:bodyPr>
          <a:lstStyle/>
          <a:p>
            <a:pPr algn="l">
              <a:lnSpc>
                <a:spcPct val="105000"/>
              </a:lnSpc>
            </a:pPr>
            <a:r>
              <a:rPr sz="3000" b="0">
                <a:solidFill>
                  <a:srgbClr val="F4F4F4"/>
                </a:solidFill>
                <a:latin typeface="Inter Tight"/>
              </a:rPr>
              <a:t>“Read [starter file] in my brain folder and create my second agent from it for [your job]. Keep my existing agent.”</a:t>
            </a:r>
          </a:p>
        </p:txBody>
      </p:sp>
      <p:sp>
        <p:nvSpPr>
          <p:cNvPr id="7" name="TextBox 6"/>
          <p:cNvSpPr txBox="1"/>
          <p:nvPr/>
        </p:nvSpPr>
        <p:spPr>
          <a:xfrm>
            <a:off x="886968" y="5029200"/>
            <a:ext cx="10058400" cy="274320"/>
          </a:xfrm>
          <a:prstGeom prst="rect">
            <a:avLst/>
          </a:prstGeom>
          <a:noFill/>
        </p:spPr>
        <p:txBody>
          <a:bodyPr wrap="square" lIns="0" rIns="0" tIns="0" bIns="0" anchor="t">
            <a:spAutoFit/>
          </a:bodyPr>
          <a:lstStyle/>
          <a:p>
            <a:pPr algn="l"/>
            <a:r>
              <a:rPr sz="1350" b="0" spc="200">
                <a:solidFill>
                  <a:srgbClr val="808080"/>
                </a:solidFill>
                <a:latin typeface="Inter Tight"/>
              </a:rPr>
              <a:t>TYPE THIS TO HERMES. FILL THE TWO BLANKS.</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283</a:t>
            </a:r>
          </a:p>
        </p:txBody>
      </p:sp>
    </p:spTree>
  </p:cSld>
  <p:clrMapOvr>
    <a:masterClrMapping/>
  </p:clrMapOvr>
</p:sld>
</file>

<file path=ppt/slides/slide2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HOW TO HIRE ONE</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Four moves.</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Pick one job</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Work already waiting</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Drop the starter in</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Into your brain folder</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Tell Hermes</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One sentence</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Talk to the new one</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Its own name, its own chat</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284</a:t>
            </a:r>
          </a:p>
        </p:txBody>
      </p:sp>
    </p:spTree>
  </p:cSld>
  <p:clrMapOvr>
    <a:masterClrMapping/>
  </p:clrMapOvr>
</p:sld>
</file>

<file path=ppt/slides/slide2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Bonus one: five starter agents.</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READY TO HIRE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285</a:t>
            </a:r>
          </a:p>
        </p:txBody>
      </p:sp>
    </p:spTree>
  </p:cSld>
  <p:clrMapOvr>
    <a:masterClrMapping/>
  </p:clrMapOvr>
</p:sld>
</file>

<file path=ppt/slides/slide2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FIVE STARTER AGENTS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Pick the one that fits.</a:t>
            </a:r>
          </a:p>
        </p:txBody>
      </p:sp>
      <p:cxnSp>
        <p:nvCxnSpPr>
          <p:cNvPr id="5" name="Connector 4"/>
          <p:cNvCxnSpPr/>
          <p:nvPr/>
        </p:nvCxnSpPr>
        <p:spPr>
          <a:xfrm>
            <a:off x="137160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Media Buyer</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and watches your ads</a:t>
            </a:r>
          </a:p>
        </p:txBody>
      </p:sp>
      <p:sp>
        <p:nvSpPr>
          <p:cNvPr id="12" name="Oval 11"/>
          <p:cNvSpPr/>
          <p:nvPr/>
        </p:nvSpPr>
        <p:spPr>
          <a:xfrm>
            <a:off x="3543299"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Content</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Drafts your posts and scripts</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Chief of Staff</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Runs your day and your jobs</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Finance</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Keeps an eye on the money</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Sales Follow-up</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Replies to every enquiry</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286</a:t>
            </a:r>
          </a:p>
        </p:txBody>
      </p:sp>
    </p:spTree>
  </p:cSld>
  <p:clrMapOvr>
    <a:masterClrMapping/>
  </p:clrMapOvr>
</p:sld>
</file>

<file path=ppt/slides/slide2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FIVE STARTER AGENTS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Pick the one that fits.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Media Buyer</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and watches your ads</a:t>
            </a:r>
          </a:p>
        </p:txBody>
      </p:sp>
      <p:sp>
        <p:nvSpPr>
          <p:cNvPr id="12" name="Oval 11"/>
          <p:cNvSpPr/>
          <p:nvPr/>
        </p:nvSpPr>
        <p:spPr>
          <a:xfrm>
            <a:off x="348843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Content</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Drafts your posts and scripts</a:t>
            </a:r>
          </a:p>
        </p:txBody>
      </p:sp>
      <p:sp>
        <p:nvSpPr>
          <p:cNvPr id="15" name="Oval 14"/>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Chief of Staff</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Runs your day and your jobs</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Finance</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Keeps an eye on the money</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Sales Follow-up</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Replies to every enquiry</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287</a:t>
            </a:r>
          </a:p>
        </p:txBody>
      </p:sp>
    </p:spTree>
  </p:cSld>
  <p:clrMapOvr>
    <a:masterClrMapping/>
  </p:clrMapOvr>
</p:sld>
</file>

<file path=ppt/slides/slide2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FIVE STARTER AGENTS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Pick the one that fits.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Media Buyer</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and watches your ads</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Content</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Drafts your posts and scripts</a:t>
            </a:r>
          </a:p>
        </p:txBody>
      </p:sp>
      <p:sp>
        <p:nvSpPr>
          <p:cNvPr id="15" name="Oval 14"/>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Chief of Staff</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your day and your jobs</a:t>
            </a:r>
          </a:p>
        </p:txBody>
      </p:sp>
      <p:sp>
        <p:nvSpPr>
          <p:cNvPr id="18" name="Oval 17"/>
          <p:cNvSpPr/>
          <p:nvPr/>
        </p:nvSpPr>
        <p:spPr>
          <a:xfrm>
            <a:off x="84353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Finance</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Keeps an eye on the money</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Sales Follow-up</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Replies to every enquiry</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288</a:t>
            </a:r>
          </a:p>
        </p:txBody>
      </p:sp>
    </p:spTree>
  </p:cSld>
  <p:clrMapOvr>
    <a:masterClrMapping/>
  </p:clrMapOvr>
</p:sld>
</file>

<file path=ppt/slides/slide2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FIVE STARTER AGENTS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Pick the one that fits.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Media Buyer</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and watches your ads</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Content</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Drafts your posts and scripts</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Chief of Staff</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your day and your jobs</a:t>
            </a:r>
          </a:p>
        </p:txBody>
      </p:sp>
      <p:sp>
        <p:nvSpPr>
          <p:cNvPr id="18" name="Oval 17"/>
          <p:cNvSpPr/>
          <p:nvPr/>
        </p:nvSpPr>
        <p:spPr>
          <a:xfrm>
            <a:off x="83804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Finance</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Keeps an eye on the money</a:t>
            </a:r>
          </a:p>
        </p:txBody>
      </p:sp>
      <p:sp>
        <p:nvSpPr>
          <p:cNvPr id="21" name="Oval 20"/>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Sales Follow-up</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Replies to every enquiry</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289</a:t>
            </a:r>
          </a:p>
        </p:txBody>
      </p:sp>
    </p:spTree>
  </p:cSld>
  <p:clrMapOvr>
    <a:masterClrMapping/>
  </p:clrMapOvr>
</p:sld>
</file>

<file path=ppt/slides/slide2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FIVE STARTER AGENTS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Pick the one that fits.</a:t>
            </a:r>
          </a:p>
        </p:txBody>
      </p:sp>
      <p:cxnSp>
        <p:nvCxnSpPr>
          <p:cNvPr id="5" name="Connector 4"/>
          <p:cNvCxnSpPr/>
          <p:nvPr/>
        </p:nvCxnSpPr>
        <p:spPr>
          <a:xfrm>
            <a:off x="137160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817620" y="3657600"/>
            <a:ext cx="208025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6263640" y="3657600"/>
            <a:ext cx="208026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709659" y="3657600"/>
            <a:ext cx="2080261"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Oval 8"/>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686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Media Buyer</a:t>
            </a:r>
          </a:p>
        </p:txBody>
      </p:sp>
      <p:sp>
        <p:nvSpPr>
          <p:cNvPr id="11" name="TextBox 10"/>
          <p:cNvSpPr txBox="1"/>
          <p:nvPr/>
        </p:nvSpPr>
        <p:spPr>
          <a:xfrm>
            <a:off x="2686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and watches your ads</a:t>
            </a:r>
          </a:p>
        </p:txBody>
      </p:sp>
      <p:sp>
        <p:nvSpPr>
          <p:cNvPr id="12" name="Oval 11"/>
          <p:cNvSpPr/>
          <p:nvPr/>
        </p:nvSpPr>
        <p:spPr>
          <a:xfrm>
            <a:off x="3543299"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47288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Content</a:t>
            </a:r>
          </a:p>
        </p:txBody>
      </p:sp>
      <p:sp>
        <p:nvSpPr>
          <p:cNvPr id="14" name="TextBox 13"/>
          <p:cNvSpPr txBox="1"/>
          <p:nvPr/>
        </p:nvSpPr>
        <p:spPr>
          <a:xfrm>
            <a:off x="247288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Drafts your posts and scripts</a:t>
            </a:r>
          </a:p>
        </p:txBody>
      </p:sp>
      <p:sp>
        <p:nvSpPr>
          <p:cNvPr id="15" name="Oval 14"/>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91890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Chief of Staff</a:t>
            </a:r>
          </a:p>
        </p:txBody>
      </p:sp>
      <p:sp>
        <p:nvSpPr>
          <p:cNvPr id="17" name="TextBox 16"/>
          <p:cNvSpPr txBox="1"/>
          <p:nvPr/>
        </p:nvSpPr>
        <p:spPr>
          <a:xfrm>
            <a:off x="491890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Runs your day and your jobs</a:t>
            </a:r>
          </a:p>
        </p:txBody>
      </p:sp>
      <p:sp>
        <p:nvSpPr>
          <p:cNvPr id="18" name="Oval 17"/>
          <p:cNvSpPr/>
          <p:nvPr/>
        </p:nvSpPr>
        <p:spPr>
          <a:xfrm>
            <a:off x="84353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364920" y="4023360"/>
            <a:ext cx="2323719"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Finance</a:t>
            </a:r>
          </a:p>
        </p:txBody>
      </p:sp>
      <p:sp>
        <p:nvSpPr>
          <p:cNvPr id="20" name="TextBox 19"/>
          <p:cNvSpPr txBox="1"/>
          <p:nvPr/>
        </p:nvSpPr>
        <p:spPr>
          <a:xfrm>
            <a:off x="736492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Keeps an eye on the money</a:t>
            </a:r>
          </a:p>
        </p:txBody>
      </p:sp>
      <p:sp>
        <p:nvSpPr>
          <p:cNvPr id="21" name="Oval 20"/>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810940" y="4023360"/>
            <a:ext cx="2323719"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Sales Follow-up</a:t>
            </a:r>
          </a:p>
        </p:txBody>
      </p:sp>
      <p:sp>
        <p:nvSpPr>
          <p:cNvPr id="23" name="TextBox 22"/>
          <p:cNvSpPr txBox="1"/>
          <p:nvPr/>
        </p:nvSpPr>
        <p:spPr>
          <a:xfrm>
            <a:off x="9810940" y="4709160"/>
            <a:ext cx="2323719"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Replies to every enquiry</a:t>
            </a:r>
          </a:p>
        </p:txBody>
      </p:sp>
      <p:sp>
        <p:nvSpPr>
          <p:cNvPr id="24" name="TextBox 2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290</a:t>
            </a:r>
          </a:p>
        </p:txBody>
      </p:sp>
    </p:spTree>
  </p:cSld>
  <p:clrMapOvr>
    <a:masterClrMapping/>
  </p:clrMapOvr>
</p:sld>
</file>

<file path=ppt/slides/slide2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The agent is the cook. A skill is a recipe.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BONUS TWO: THE SKILL LIBRARY</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291</a:t>
            </a:r>
          </a:p>
        </p:txBody>
      </p:sp>
    </p:spTree>
  </p:cSld>
  <p:clrMapOvr>
    <a:masterClrMapping/>
  </p:clrMapOvr>
</p:sld>
</file>

<file path=ppt/slides/slide2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2286000" y="1417320"/>
            <a:ext cx="7616952" cy="274320"/>
          </a:xfrm>
          <a:prstGeom prst="rect">
            <a:avLst/>
          </a:prstGeom>
          <a:noFill/>
        </p:spPr>
        <p:txBody>
          <a:bodyPr wrap="square" lIns="0" rIns="0" tIns="0" bIns="0" anchor="t">
            <a:spAutoFit/>
          </a:bodyPr>
          <a:lstStyle/>
          <a:p>
            <a:pPr algn="ctr"/>
            <a:r>
              <a:rPr sz="1350" b="0" spc="200">
                <a:solidFill>
                  <a:srgbClr val="808080"/>
                </a:solidFill>
                <a:latin typeface="Inter Tight"/>
              </a:rPr>
              <a:t>THE SKILL LIBRARY</a:t>
            </a:r>
          </a:p>
        </p:txBody>
      </p:sp>
      <p:sp>
        <p:nvSpPr>
          <p:cNvPr id="4" name="TextBox 3"/>
          <p:cNvSpPr txBox="1"/>
          <p:nvPr/>
        </p:nvSpPr>
        <p:spPr>
          <a:xfrm>
            <a:off x="1097280" y="1737360"/>
            <a:ext cx="9966960" cy="2468880"/>
          </a:xfrm>
          <a:prstGeom prst="rect">
            <a:avLst/>
          </a:prstGeom>
          <a:noFill/>
        </p:spPr>
        <p:txBody>
          <a:bodyPr wrap="square" lIns="0" rIns="0" tIns="0" bIns="0" anchor="t">
            <a:spAutoFit/>
          </a:bodyPr>
          <a:lstStyle/>
          <a:p>
            <a:pPr algn="ctr"/>
            <a:r>
              <a:rPr sz="20000" b="0">
                <a:solidFill>
                  <a:srgbClr val="F4F4F4"/>
                </a:solidFill>
                <a:latin typeface="Inter Tight"/>
              </a:rPr>
              <a:t>196</a:t>
            </a:r>
          </a:p>
        </p:txBody>
      </p:sp>
      <p:sp>
        <p:nvSpPr>
          <p:cNvPr id="5" name="TextBox 4"/>
          <p:cNvSpPr txBox="1"/>
          <p:nvPr/>
        </p:nvSpPr>
        <p:spPr>
          <a:xfrm>
            <a:off x="2011680" y="4343400"/>
            <a:ext cx="8138160" cy="822960"/>
          </a:xfrm>
          <a:prstGeom prst="rect">
            <a:avLst/>
          </a:prstGeom>
          <a:noFill/>
        </p:spPr>
        <p:txBody>
          <a:bodyPr wrap="square" lIns="0" rIns="0" tIns="0" bIns="0" anchor="t">
            <a:spAutoFit/>
          </a:bodyPr>
          <a:lstStyle/>
          <a:p>
            <a:pPr algn="ctr"/>
            <a:r>
              <a:rPr sz="2600" b="0">
                <a:solidFill>
                  <a:srgbClr val="9A9A9A"/>
                </a:solidFill>
                <a:latin typeface="Inter Tight"/>
              </a:rPr>
              <a:t>skills, in six packs.</a:t>
            </a:r>
          </a:p>
        </p:txBody>
      </p:sp>
      <p:sp>
        <p:nvSpPr>
          <p:cNvPr id="6" name="TextBox 5"/>
          <p:cNvSpPr txBox="1"/>
          <p:nvPr/>
        </p:nvSpPr>
        <p:spPr>
          <a:xfrm>
            <a:off x="2286000" y="5257800"/>
            <a:ext cx="7616952" cy="274320"/>
          </a:xfrm>
          <a:prstGeom prst="rect">
            <a:avLst/>
          </a:prstGeom>
          <a:noFill/>
        </p:spPr>
        <p:txBody>
          <a:bodyPr wrap="square" lIns="0" rIns="0" tIns="0" bIns="0" anchor="t">
            <a:spAutoFit/>
          </a:bodyPr>
          <a:lstStyle/>
          <a:p>
            <a:pPr algn="ctr"/>
            <a:r>
              <a:rPr sz="1200" b="0" spc="150">
                <a:solidFill>
                  <a:srgbClr val="4E4E4E"/>
                </a:solidFill>
                <a:latin typeface="Inter Tight"/>
              </a:rPr>
              <a:t>THE LIBRARY WE PROMISED YOU</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292</a:t>
            </a:r>
          </a:p>
        </p:txBody>
      </p:sp>
    </p:spTree>
  </p:cSld>
  <p:clrMapOvr>
    <a:masterClrMapping/>
  </p:clrMapOvr>
</p:sld>
</file>

<file path=ppt/slides/slide2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SIX PACKS · 196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Sell, offer, funnel, write, post, advertise.</a:t>
            </a:r>
          </a:p>
        </p:txBody>
      </p:sp>
      <p:cxnSp>
        <p:nvCxnSpPr>
          <p:cNvPr id="5" name="Connector 4"/>
          <p:cNvCxnSpPr/>
          <p:nvPr/>
        </p:nvCxnSpPr>
        <p:spPr>
          <a:xfrm>
            <a:off x="1371600" y="3657600"/>
            <a:ext cx="1591055"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328415" y="3657600"/>
            <a:ext cx="1591056"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5285231" y="3657600"/>
            <a:ext cx="1591056"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242047"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9198863"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9232" y="4023360"/>
            <a:ext cx="1858975"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Sales</a:t>
            </a:r>
          </a:p>
        </p:txBody>
      </p:sp>
      <p:sp>
        <p:nvSpPr>
          <p:cNvPr id="12" name="TextBox 11"/>
          <p:cNvSpPr txBox="1"/>
          <p:nvPr/>
        </p:nvSpPr>
        <p:spPr>
          <a:xfrm>
            <a:off x="25923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52 skills</a:t>
            </a:r>
          </a:p>
        </p:txBody>
      </p:sp>
      <p:sp>
        <p:nvSpPr>
          <p:cNvPr id="13" name="Oval 12"/>
          <p:cNvSpPr/>
          <p:nvPr/>
        </p:nvSpPr>
        <p:spPr>
          <a:xfrm>
            <a:off x="3054095"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216048"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Offers</a:t>
            </a:r>
          </a:p>
        </p:txBody>
      </p:sp>
      <p:sp>
        <p:nvSpPr>
          <p:cNvPr id="15" name="TextBox 14"/>
          <p:cNvSpPr txBox="1"/>
          <p:nvPr/>
        </p:nvSpPr>
        <p:spPr>
          <a:xfrm>
            <a:off x="2216048"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50 skills</a:t>
            </a:r>
          </a:p>
        </p:txBody>
      </p:sp>
      <p:sp>
        <p:nvSpPr>
          <p:cNvPr id="16" name="Oval 15"/>
          <p:cNvSpPr/>
          <p:nvPr/>
        </p:nvSpPr>
        <p:spPr>
          <a:xfrm>
            <a:off x="5010912"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72864"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Funnels</a:t>
            </a:r>
          </a:p>
        </p:txBody>
      </p:sp>
      <p:sp>
        <p:nvSpPr>
          <p:cNvPr id="18" name="TextBox 17"/>
          <p:cNvSpPr txBox="1"/>
          <p:nvPr/>
        </p:nvSpPr>
        <p:spPr>
          <a:xfrm>
            <a:off x="4172864"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29 skills</a:t>
            </a:r>
          </a:p>
        </p:txBody>
      </p:sp>
      <p:sp>
        <p:nvSpPr>
          <p:cNvPr id="19" name="Oval 18"/>
          <p:cNvSpPr/>
          <p:nvPr/>
        </p:nvSpPr>
        <p:spPr>
          <a:xfrm>
            <a:off x="6967727"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29680"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Copy</a:t>
            </a:r>
          </a:p>
        </p:txBody>
      </p:sp>
      <p:sp>
        <p:nvSpPr>
          <p:cNvPr id="21" name="TextBox 20"/>
          <p:cNvSpPr txBox="1"/>
          <p:nvPr/>
        </p:nvSpPr>
        <p:spPr>
          <a:xfrm>
            <a:off x="6129680"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24 skills</a:t>
            </a:r>
          </a:p>
        </p:txBody>
      </p:sp>
      <p:sp>
        <p:nvSpPr>
          <p:cNvPr id="22" name="Oval 21"/>
          <p:cNvSpPr/>
          <p:nvPr/>
        </p:nvSpPr>
        <p:spPr>
          <a:xfrm>
            <a:off x="8924544"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86496"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Content</a:t>
            </a:r>
          </a:p>
        </p:txBody>
      </p:sp>
      <p:sp>
        <p:nvSpPr>
          <p:cNvPr id="24" name="TextBox 23"/>
          <p:cNvSpPr txBox="1"/>
          <p:nvPr/>
        </p:nvSpPr>
        <p:spPr>
          <a:xfrm>
            <a:off x="8086496"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22 skills</a:t>
            </a:r>
          </a:p>
        </p:txBody>
      </p:sp>
      <p:sp>
        <p:nvSpPr>
          <p:cNvPr id="25" name="Oval 24"/>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43312"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Paid ads</a:t>
            </a:r>
          </a:p>
        </p:txBody>
      </p:sp>
      <p:sp>
        <p:nvSpPr>
          <p:cNvPr id="27" name="TextBox 26"/>
          <p:cNvSpPr txBox="1"/>
          <p:nvPr/>
        </p:nvSpPr>
        <p:spPr>
          <a:xfrm>
            <a:off x="10043312"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19 skills</a:t>
            </a:r>
          </a:p>
        </p:txBody>
      </p: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293</a:t>
            </a:r>
          </a:p>
        </p:txBody>
      </p:sp>
    </p:spTree>
  </p:cSld>
  <p:clrMapOvr>
    <a:masterClrMapping/>
  </p:clrMapOvr>
</p:sld>
</file>

<file path=ppt/slides/slide2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SIX PACKS · 196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Sell, offer, funnel, write, post, advertise.</a:t>
            </a:r>
          </a:p>
        </p:txBody>
      </p:sp>
      <p:cxnSp>
        <p:nvCxnSpPr>
          <p:cNvPr id="5" name="Connector 4"/>
          <p:cNvCxnSpPr/>
          <p:nvPr/>
        </p:nvCxnSpPr>
        <p:spPr>
          <a:xfrm>
            <a:off x="1371600" y="3657600"/>
            <a:ext cx="1591055"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328415" y="3657600"/>
            <a:ext cx="1591056"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5285231" y="3657600"/>
            <a:ext cx="1591056"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242047"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9198863"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9232"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Sales</a:t>
            </a:r>
          </a:p>
        </p:txBody>
      </p:sp>
      <p:sp>
        <p:nvSpPr>
          <p:cNvPr id="12" name="TextBox 11"/>
          <p:cNvSpPr txBox="1"/>
          <p:nvPr/>
        </p:nvSpPr>
        <p:spPr>
          <a:xfrm>
            <a:off x="25923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52 skills</a:t>
            </a:r>
          </a:p>
        </p:txBody>
      </p:sp>
      <p:sp>
        <p:nvSpPr>
          <p:cNvPr id="13" name="Oval 12"/>
          <p:cNvSpPr/>
          <p:nvPr/>
        </p:nvSpPr>
        <p:spPr>
          <a:xfrm>
            <a:off x="2999231"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216048" y="4023360"/>
            <a:ext cx="1858975"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Offers</a:t>
            </a:r>
          </a:p>
        </p:txBody>
      </p:sp>
      <p:sp>
        <p:nvSpPr>
          <p:cNvPr id="15" name="TextBox 14"/>
          <p:cNvSpPr txBox="1"/>
          <p:nvPr/>
        </p:nvSpPr>
        <p:spPr>
          <a:xfrm>
            <a:off x="2216048"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50 skills</a:t>
            </a:r>
          </a:p>
        </p:txBody>
      </p:sp>
      <p:sp>
        <p:nvSpPr>
          <p:cNvPr id="16" name="Oval 15"/>
          <p:cNvSpPr/>
          <p:nvPr/>
        </p:nvSpPr>
        <p:spPr>
          <a:xfrm>
            <a:off x="5010912"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72864"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Funnels</a:t>
            </a:r>
          </a:p>
        </p:txBody>
      </p:sp>
      <p:sp>
        <p:nvSpPr>
          <p:cNvPr id="18" name="TextBox 17"/>
          <p:cNvSpPr txBox="1"/>
          <p:nvPr/>
        </p:nvSpPr>
        <p:spPr>
          <a:xfrm>
            <a:off x="4172864"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29 skills</a:t>
            </a:r>
          </a:p>
        </p:txBody>
      </p:sp>
      <p:sp>
        <p:nvSpPr>
          <p:cNvPr id="19" name="Oval 18"/>
          <p:cNvSpPr/>
          <p:nvPr/>
        </p:nvSpPr>
        <p:spPr>
          <a:xfrm>
            <a:off x="6967727"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29680"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Copy</a:t>
            </a:r>
          </a:p>
        </p:txBody>
      </p:sp>
      <p:sp>
        <p:nvSpPr>
          <p:cNvPr id="21" name="TextBox 20"/>
          <p:cNvSpPr txBox="1"/>
          <p:nvPr/>
        </p:nvSpPr>
        <p:spPr>
          <a:xfrm>
            <a:off x="6129680"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24 skills</a:t>
            </a:r>
          </a:p>
        </p:txBody>
      </p:sp>
      <p:sp>
        <p:nvSpPr>
          <p:cNvPr id="22" name="Oval 21"/>
          <p:cNvSpPr/>
          <p:nvPr/>
        </p:nvSpPr>
        <p:spPr>
          <a:xfrm>
            <a:off x="8924544"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86496"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Content</a:t>
            </a:r>
          </a:p>
        </p:txBody>
      </p:sp>
      <p:sp>
        <p:nvSpPr>
          <p:cNvPr id="24" name="TextBox 23"/>
          <p:cNvSpPr txBox="1"/>
          <p:nvPr/>
        </p:nvSpPr>
        <p:spPr>
          <a:xfrm>
            <a:off x="8086496"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22 skills</a:t>
            </a:r>
          </a:p>
        </p:txBody>
      </p:sp>
      <p:sp>
        <p:nvSpPr>
          <p:cNvPr id="25" name="Oval 24"/>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43312"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Paid ads</a:t>
            </a:r>
          </a:p>
        </p:txBody>
      </p:sp>
      <p:sp>
        <p:nvSpPr>
          <p:cNvPr id="27" name="TextBox 26"/>
          <p:cNvSpPr txBox="1"/>
          <p:nvPr/>
        </p:nvSpPr>
        <p:spPr>
          <a:xfrm>
            <a:off x="10043312"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19 skills</a:t>
            </a:r>
          </a:p>
        </p:txBody>
      </p: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294</a:t>
            </a:r>
          </a:p>
        </p:txBody>
      </p:sp>
    </p:spTree>
  </p:cSld>
  <p:clrMapOvr>
    <a:masterClrMapping/>
  </p:clrMapOvr>
</p:sld>
</file>

<file path=ppt/slides/slide2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SIX PACKS · 196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Sell, offer, funnel, write, post, advertise.</a:t>
            </a:r>
          </a:p>
        </p:txBody>
      </p:sp>
      <p:cxnSp>
        <p:nvCxnSpPr>
          <p:cNvPr id="5" name="Connector 4"/>
          <p:cNvCxnSpPr/>
          <p:nvPr/>
        </p:nvCxnSpPr>
        <p:spPr>
          <a:xfrm>
            <a:off x="1371600" y="3657600"/>
            <a:ext cx="1591055"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328415"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5285231" y="3657600"/>
            <a:ext cx="1591056"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242047"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9198863"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9232"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Sales</a:t>
            </a:r>
          </a:p>
        </p:txBody>
      </p:sp>
      <p:sp>
        <p:nvSpPr>
          <p:cNvPr id="12" name="TextBox 11"/>
          <p:cNvSpPr txBox="1"/>
          <p:nvPr/>
        </p:nvSpPr>
        <p:spPr>
          <a:xfrm>
            <a:off x="25923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52 skills</a:t>
            </a:r>
          </a:p>
        </p:txBody>
      </p:sp>
      <p:sp>
        <p:nvSpPr>
          <p:cNvPr id="13" name="Oval 12"/>
          <p:cNvSpPr/>
          <p:nvPr/>
        </p:nvSpPr>
        <p:spPr>
          <a:xfrm>
            <a:off x="3054095"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216048"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Offers</a:t>
            </a:r>
          </a:p>
        </p:txBody>
      </p:sp>
      <p:sp>
        <p:nvSpPr>
          <p:cNvPr id="15" name="TextBox 14"/>
          <p:cNvSpPr txBox="1"/>
          <p:nvPr/>
        </p:nvSpPr>
        <p:spPr>
          <a:xfrm>
            <a:off x="2216048"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50 skills</a:t>
            </a:r>
          </a:p>
        </p:txBody>
      </p:sp>
      <p:sp>
        <p:nvSpPr>
          <p:cNvPr id="16" name="Oval 15"/>
          <p:cNvSpPr/>
          <p:nvPr/>
        </p:nvSpPr>
        <p:spPr>
          <a:xfrm>
            <a:off x="4956047"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72864" y="4023360"/>
            <a:ext cx="1858975"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Funnels</a:t>
            </a:r>
          </a:p>
        </p:txBody>
      </p:sp>
      <p:sp>
        <p:nvSpPr>
          <p:cNvPr id="18" name="TextBox 17"/>
          <p:cNvSpPr txBox="1"/>
          <p:nvPr/>
        </p:nvSpPr>
        <p:spPr>
          <a:xfrm>
            <a:off x="4172864"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29 skills</a:t>
            </a:r>
          </a:p>
        </p:txBody>
      </p:sp>
      <p:sp>
        <p:nvSpPr>
          <p:cNvPr id="19" name="Oval 18"/>
          <p:cNvSpPr/>
          <p:nvPr/>
        </p:nvSpPr>
        <p:spPr>
          <a:xfrm>
            <a:off x="6967727"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29680"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Copy</a:t>
            </a:r>
          </a:p>
        </p:txBody>
      </p:sp>
      <p:sp>
        <p:nvSpPr>
          <p:cNvPr id="21" name="TextBox 20"/>
          <p:cNvSpPr txBox="1"/>
          <p:nvPr/>
        </p:nvSpPr>
        <p:spPr>
          <a:xfrm>
            <a:off x="6129680"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24 skills</a:t>
            </a:r>
          </a:p>
        </p:txBody>
      </p:sp>
      <p:sp>
        <p:nvSpPr>
          <p:cNvPr id="22" name="Oval 21"/>
          <p:cNvSpPr/>
          <p:nvPr/>
        </p:nvSpPr>
        <p:spPr>
          <a:xfrm>
            <a:off x="8924544"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86496"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Content</a:t>
            </a:r>
          </a:p>
        </p:txBody>
      </p:sp>
      <p:sp>
        <p:nvSpPr>
          <p:cNvPr id="24" name="TextBox 23"/>
          <p:cNvSpPr txBox="1"/>
          <p:nvPr/>
        </p:nvSpPr>
        <p:spPr>
          <a:xfrm>
            <a:off x="8086496"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22 skills</a:t>
            </a:r>
          </a:p>
        </p:txBody>
      </p:sp>
      <p:sp>
        <p:nvSpPr>
          <p:cNvPr id="25" name="Oval 24"/>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43312"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Paid ads</a:t>
            </a:r>
          </a:p>
        </p:txBody>
      </p:sp>
      <p:sp>
        <p:nvSpPr>
          <p:cNvPr id="27" name="TextBox 26"/>
          <p:cNvSpPr txBox="1"/>
          <p:nvPr/>
        </p:nvSpPr>
        <p:spPr>
          <a:xfrm>
            <a:off x="10043312"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19 skills</a:t>
            </a:r>
          </a:p>
        </p:txBody>
      </p: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295</a:t>
            </a:r>
          </a:p>
        </p:txBody>
      </p:sp>
    </p:spTree>
  </p:cSld>
  <p:clrMapOvr>
    <a:masterClrMapping/>
  </p:clrMapOvr>
</p:sld>
</file>

<file path=ppt/slides/slide2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SIX PACKS · 196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Sell, offer, funnel, write, post, advertise.</a:t>
            </a:r>
          </a:p>
        </p:txBody>
      </p:sp>
      <p:cxnSp>
        <p:nvCxnSpPr>
          <p:cNvPr id="5" name="Connector 4"/>
          <p:cNvCxnSpPr/>
          <p:nvPr/>
        </p:nvCxnSpPr>
        <p:spPr>
          <a:xfrm>
            <a:off x="1371600" y="3657600"/>
            <a:ext cx="1591055"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328415"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5285231"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242047"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9198863"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9232"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Sales</a:t>
            </a:r>
          </a:p>
        </p:txBody>
      </p:sp>
      <p:sp>
        <p:nvSpPr>
          <p:cNvPr id="12" name="TextBox 11"/>
          <p:cNvSpPr txBox="1"/>
          <p:nvPr/>
        </p:nvSpPr>
        <p:spPr>
          <a:xfrm>
            <a:off x="25923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52 skills</a:t>
            </a:r>
          </a:p>
        </p:txBody>
      </p:sp>
      <p:sp>
        <p:nvSpPr>
          <p:cNvPr id="13" name="Oval 12"/>
          <p:cNvSpPr/>
          <p:nvPr/>
        </p:nvSpPr>
        <p:spPr>
          <a:xfrm>
            <a:off x="3054095"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216048"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Offers</a:t>
            </a:r>
          </a:p>
        </p:txBody>
      </p:sp>
      <p:sp>
        <p:nvSpPr>
          <p:cNvPr id="15" name="TextBox 14"/>
          <p:cNvSpPr txBox="1"/>
          <p:nvPr/>
        </p:nvSpPr>
        <p:spPr>
          <a:xfrm>
            <a:off x="2216048"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50 skills</a:t>
            </a:r>
          </a:p>
        </p:txBody>
      </p:sp>
      <p:sp>
        <p:nvSpPr>
          <p:cNvPr id="16" name="Oval 15"/>
          <p:cNvSpPr/>
          <p:nvPr/>
        </p:nvSpPr>
        <p:spPr>
          <a:xfrm>
            <a:off x="5010912"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72864"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Funnels</a:t>
            </a:r>
          </a:p>
        </p:txBody>
      </p:sp>
      <p:sp>
        <p:nvSpPr>
          <p:cNvPr id="18" name="TextBox 17"/>
          <p:cNvSpPr txBox="1"/>
          <p:nvPr/>
        </p:nvSpPr>
        <p:spPr>
          <a:xfrm>
            <a:off x="4172864"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29 skills</a:t>
            </a:r>
          </a:p>
        </p:txBody>
      </p:sp>
      <p:sp>
        <p:nvSpPr>
          <p:cNvPr id="19" name="Oval 18"/>
          <p:cNvSpPr/>
          <p:nvPr/>
        </p:nvSpPr>
        <p:spPr>
          <a:xfrm>
            <a:off x="6912863"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29680" y="4023360"/>
            <a:ext cx="1858975"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Copy</a:t>
            </a:r>
          </a:p>
        </p:txBody>
      </p:sp>
      <p:sp>
        <p:nvSpPr>
          <p:cNvPr id="21" name="TextBox 20"/>
          <p:cNvSpPr txBox="1"/>
          <p:nvPr/>
        </p:nvSpPr>
        <p:spPr>
          <a:xfrm>
            <a:off x="6129680"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24 skills</a:t>
            </a:r>
          </a:p>
        </p:txBody>
      </p:sp>
      <p:sp>
        <p:nvSpPr>
          <p:cNvPr id="22" name="Oval 21"/>
          <p:cNvSpPr/>
          <p:nvPr/>
        </p:nvSpPr>
        <p:spPr>
          <a:xfrm>
            <a:off x="8924544"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86496"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Content</a:t>
            </a:r>
          </a:p>
        </p:txBody>
      </p:sp>
      <p:sp>
        <p:nvSpPr>
          <p:cNvPr id="24" name="TextBox 23"/>
          <p:cNvSpPr txBox="1"/>
          <p:nvPr/>
        </p:nvSpPr>
        <p:spPr>
          <a:xfrm>
            <a:off x="8086496"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22 skills</a:t>
            </a:r>
          </a:p>
        </p:txBody>
      </p:sp>
      <p:sp>
        <p:nvSpPr>
          <p:cNvPr id="25" name="Oval 24"/>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43312"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Paid ads</a:t>
            </a:r>
          </a:p>
        </p:txBody>
      </p:sp>
      <p:sp>
        <p:nvSpPr>
          <p:cNvPr id="27" name="TextBox 26"/>
          <p:cNvSpPr txBox="1"/>
          <p:nvPr/>
        </p:nvSpPr>
        <p:spPr>
          <a:xfrm>
            <a:off x="10043312"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19 skills</a:t>
            </a:r>
          </a:p>
        </p:txBody>
      </p: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296</a:t>
            </a:r>
          </a:p>
        </p:txBody>
      </p:sp>
    </p:spTree>
  </p:cSld>
  <p:clrMapOvr>
    <a:masterClrMapping/>
  </p:clrMapOvr>
</p:sld>
</file>

<file path=ppt/slides/slide2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SIX PACKS · 196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Sell, offer, funnel, write, post, advertise.</a:t>
            </a:r>
          </a:p>
        </p:txBody>
      </p:sp>
      <p:cxnSp>
        <p:nvCxnSpPr>
          <p:cNvPr id="5" name="Connector 4"/>
          <p:cNvCxnSpPr/>
          <p:nvPr/>
        </p:nvCxnSpPr>
        <p:spPr>
          <a:xfrm>
            <a:off x="1371600" y="3657600"/>
            <a:ext cx="1591055"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328415"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5285231"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242047" y="3657600"/>
            <a:ext cx="1591057"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9198863" y="3657600"/>
            <a:ext cx="1591057"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9232"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Sales</a:t>
            </a:r>
          </a:p>
        </p:txBody>
      </p:sp>
      <p:sp>
        <p:nvSpPr>
          <p:cNvPr id="12" name="TextBox 11"/>
          <p:cNvSpPr txBox="1"/>
          <p:nvPr/>
        </p:nvSpPr>
        <p:spPr>
          <a:xfrm>
            <a:off x="25923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52 skills</a:t>
            </a:r>
          </a:p>
        </p:txBody>
      </p:sp>
      <p:sp>
        <p:nvSpPr>
          <p:cNvPr id="13" name="Oval 12"/>
          <p:cNvSpPr/>
          <p:nvPr/>
        </p:nvSpPr>
        <p:spPr>
          <a:xfrm>
            <a:off x="3054095"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216048"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Offers</a:t>
            </a:r>
          </a:p>
        </p:txBody>
      </p:sp>
      <p:sp>
        <p:nvSpPr>
          <p:cNvPr id="15" name="TextBox 14"/>
          <p:cNvSpPr txBox="1"/>
          <p:nvPr/>
        </p:nvSpPr>
        <p:spPr>
          <a:xfrm>
            <a:off x="2216048"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50 skills</a:t>
            </a:r>
          </a:p>
        </p:txBody>
      </p:sp>
      <p:sp>
        <p:nvSpPr>
          <p:cNvPr id="16" name="Oval 15"/>
          <p:cNvSpPr/>
          <p:nvPr/>
        </p:nvSpPr>
        <p:spPr>
          <a:xfrm>
            <a:off x="5010912"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72864"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Funnels</a:t>
            </a:r>
          </a:p>
        </p:txBody>
      </p:sp>
      <p:sp>
        <p:nvSpPr>
          <p:cNvPr id="18" name="TextBox 17"/>
          <p:cNvSpPr txBox="1"/>
          <p:nvPr/>
        </p:nvSpPr>
        <p:spPr>
          <a:xfrm>
            <a:off x="4172864"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29 skills</a:t>
            </a:r>
          </a:p>
        </p:txBody>
      </p:sp>
      <p:sp>
        <p:nvSpPr>
          <p:cNvPr id="19" name="Oval 18"/>
          <p:cNvSpPr/>
          <p:nvPr/>
        </p:nvSpPr>
        <p:spPr>
          <a:xfrm>
            <a:off x="6967727"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29680"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Copy</a:t>
            </a:r>
          </a:p>
        </p:txBody>
      </p:sp>
      <p:sp>
        <p:nvSpPr>
          <p:cNvPr id="21" name="TextBox 20"/>
          <p:cNvSpPr txBox="1"/>
          <p:nvPr/>
        </p:nvSpPr>
        <p:spPr>
          <a:xfrm>
            <a:off x="6129680"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24 skills</a:t>
            </a:r>
          </a:p>
        </p:txBody>
      </p:sp>
      <p:sp>
        <p:nvSpPr>
          <p:cNvPr id="22" name="Oval 21"/>
          <p:cNvSpPr/>
          <p:nvPr/>
        </p:nvSpPr>
        <p:spPr>
          <a:xfrm>
            <a:off x="8869680"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86496" y="4023360"/>
            <a:ext cx="1858975"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Content</a:t>
            </a:r>
          </a:p>
        </p:txBody>
      </p:sp>
      <p:sp>
        <p:nvSpPr>
          <p:cNvPr id="24" name="TextBox 23"/>
          <p:cNvSpPr txBox="1"/>
          <p:nvPr/>
        </p:nvSpPr>
        <p:spPr>
          <a:xfrm>
            <a:off x="8086496"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22 skills</a:t>
            </a:r>
          </a:p>
        </p:txBody>
      </p:sp>
      <p:sp>
        <p:nvSpPr>
          <p:cNvPr id="25" name="Oval 24"/>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43312" y="4023360"/>
            <a:ext cx="1858975"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Paid ads</a:t>
            </a:r>
          </a:p>
        </p:txBody>
      </p:sp>
      <p:sp>
        <p:nvSpPr>
          <p:cNvPr id="27" name="TextBox 26"/>
          <p:cNvSpPr txBox="1"/>
          <p:nvPr/>
        </p:nvSpPr>
        <p:spPr>
          <a:xfrm>
            <a:off x="10043312" y="4709160"/>
            <a:ext cx="1858975"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19 skills</a:t>
            </a:r>
          </a:p>
        </p:txBody>
      </p: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297</a:t>
            </a:r>
          </a:p>
        </p:txBody>
      </p:sp>
    </p:spTree>
  </p:cSld>
  <p:clrMapOvr>
    <a:masterClrMapping/>
  </p:clrMapOvr>
</p:sld>
</file>

<file path=ppt/slides/slide2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SIX PACKS · 196 SKILLS</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Sell, offer, funnel, write, post, advertise.</a:t>
            </a:r>
          </a:p>
        </p:txBody>
      </p:sp>
      <p:cxnSp>
        <p:nvCxnSpPr>
          <p:cNvPr id="5" name="Connector 4"/>
          <p:cNvCxnSpPr/>
          <p:nvPr/>
        </p:nvCxnSpPr>
        <p:spPr>
          <a:xfrm>
            <a:off x="1371600" y="3657600"/>
            <a:ext cx="1591055"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328415"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5285231" y="3657600"/>
            <a:ext cx="1591056"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242047" y="3657600"/>
            <a:ext cx="1591057"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9198863" y="3657600"/>
            <a:ext cx="1591057"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9232"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Sales</a:t>
            </a:r>
          </a:p>
        </p:txBody>
      </p:sp>
      <p:sp>
        <p:nvSpPr>
          <p:cNvPr id="12" name="TextBox 11"/>
          <p:cNvSpPr txBox="1"/>
          <p:nvPr/>
        </p:nvSpPr>
        <p:spPr>
          <a:xfrm>
            <a:off x="25923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52 skills</a:t>
            </a:r>
          </a:p>
        </p:txBody>
      </p:sp>
      <p:sp>
        <p:nvSpPr>
          <p:cNvPr id="13" name="Oval 12"/>
          <p:cNvSpPr/>
          <p:nvPr/>
        </p:nvSpPr>
        <p:spPr>
          <a:xfrm>
            <a:off x="3054095"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216048"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Offers</a:t>
            </a:r>
          </a:p>
        </p:txBody>
      </p:sp>
      <p:sp>
        <p:nvSpPr>
          <p:cNvPr id="15" name="TextBox 14"/>
          <p:cNvSpPr txBox="1"/>
          <p:nvPr/>
        </p:nvSpPr>
        <p:spPr>
          <a:xfrm>
            <a:off x="2216048"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50 skills</a:t>
            </a:r>
          </a:p>
        </p:txBody>
      </p:sp>
      <p:sp>
        <p:nvSpPr>
          <p:cNvPr id="16" name="Oval 15"/>
          <p:cNvSpPr/>
          <p:nvPr/>
        </p:nvSpPr>
        <p:spPr>
          <a:xfrm>
            <a:off x="5010912"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72864"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Funnels</a:t>
            </a:r>
          </a:p>
        </p:txBody>
      </p:sp>
      <p:sp>
        <p:nvSpPr>
          <p:cNvPr id="18" name="TextBox 17"/>
          <p:cNvSpPr txBox="1"/>
          <p:nvPr/>
        </p:nvSpPr>
        <p:spPr>
          <a:xfrm>
            <a:off x="4172864"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29 skills</a:t>
            </a:r>
          </a:p>
        </p:txBody>
      </p:sp>
      <p:sp>
        <p:nvSpPr>
          <p:cNvPr id="19" name="Oval 18"/>
          <p:cNvSpPr/>
          <p:nvPr/>
        </p:nvSpPr>
        <p:spPr>
          <a:xfrm>
            <a:off x="6967727"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129680"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Copy</a:t>
            </a:r>
          </a:p>
        </p:txBody>
      </p:sp>
      <p:sp>
        <p:nvSpPr>
          <p:cNvPr id="21" name="TextBox 20"/>
          <p:cNvSpPr txBox="1"/>
          <p:nvPr/>
        </p:nvSpPr>
        <p:spPr>
          <a:xfrm>
            <a:off x="6129680"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24 skills</a:t>
            </a:r>
          </a:p>
        </p:txBody>
      </p:sp>
      <p:sp>
        <p:nvSpPr>
          <p:cNvPr id="22" name="Oval 21"/>
          <p:cNvSpPr/>
          <p:nvPr/>
        </p:nvSpPr>
        <p:spPr>
          <a:xfrm>
            <a:off x="8924544"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086496" y="4023360"/>
            <a:ext cx="1858975"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Content</a:t>
            </a:r>
          </a:p>
        </p:txBody>
      </p:sp>
      <p:sp>
        <p:nvSpPr>
          <p:cNvPr id="24" name="TextBox 23"/>
          <p:cNvSpPr txBox="1"/>
          <p:nvPr/>
        </p:nvSpPr>
        <p:spPr>
          <a:xfrm>
            <a:off x="8086496"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22 skills</a:t>
            </a:r>
          </a:p>
        </p:txBody>
      </p:sp>
      <p:sp>
        <p:nvSpPr>
          <p:cNvPr id="25" name="Oval 24"/>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043312" y="4023360"/>
            <a:ext cx="1858975"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Paid ads</a:t>
            </a:r>
          </a:p>
        </p:txBody>
      </p:sp>
      <p:sp>
        <p:nvSpPr>
          <p:cNvPr id="27" name="TextBox 26"/>
          <p:cNvSpPr txBox="1"/>
          <p:nvPr/>
        </p:nvSpPr>
        <p:spPr>
          <a:xfrm>
            <a:off x="10043312" y="4709160"/>
            <a:ext cx="1858975"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19 skills</a:t>
            </a:r>
          </a:p>
        </p:txBody>
      </p:sp>
      <p:sp>
        <p:nvSpPr>
          <p:cNvPr id="28" name="TextBox 2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298</a:t>
            </a:r>
          </a:p>
        </p:txBody>
      </p:sp>
    </p:spTree>
  </p:cSld>
  <p:clrMapOvr>
    <a:masterClrMapping/>
  </p:clrMapOvr>
</p:sld>
</file>

<file path=ppt/slides/slide2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20040"/>
            <a:ext cx="10972800" cy="548640"/>
          </a:xfrm>
          <a:prstGeom prst="rect">
            <a:avLst/>
          </a:prstGeom>
          <a:noFill/>
        </p:spPr>
        <p:txBody>
          <a:bodyPr wrap="square" lIns="0" rIns="0" tIns="0" bIns="0" anchor="t">
            <a:spAutoFit/>
          </a:bodyPr>
          <a:lstStyle/>
          <a:p>
            <a:pPr algn="l"/>
            <a:r>
              <a:rPr sz="2800" b="0">
                <a:solidFill>
                  <a:srgbClr val="F2F2F2"/>
                </a:solidFill>
                <a:latin typeface="Inter Tight"/>
              </a:rPr>
              <a:t>Every skill, with what it does.</a:t>
            </a:r>
          </a:p>
        </p:txBody>
      </p:sp>
      <p:pic>
        <p:nvPicPr>
          <p:cNvPr id="4" name="Picture 3" descr="skills-library-top.png"/>
          <p:cNvPicPr>
            <a:picLocks noChangeAspect="1"/>
          </p:cNvPicPr>
          <p:nvPr/>
        </p:nvPicPr>
        <p:blipFill>
          <a:blip r:embed="rId3"/>
          <a:stretch>
            <a:fillRect/>
          </a:stretch>
        </p:blipFill>
        <p:spPr>
          <a:xfrm>
            <a:off x="548640" y="1468755"/>
            <a:ext cx="11064240" cy="4149089"/>
          </a:xfrm>
          <a:prstGeom prst="rect">
            <a:avLst/>
          </a:prstGeom>
          <a:ln w="9525">
            <a:solidFill>
              <a:srgbClr val="3A3A3C"/>
            </a:solidFill>
          </a:ln>
        </p:spPr>
      </p:pic>
      <p:sp>
        <p:nvSpPr>
          <p:cNvPr id="5" name="TextBox 4"/>
          <p:cNvSpPr txBox="1"/>
          <p:nvPr/>
        </p:nvSpPr>
        <p:spPr>
          <a:xfrm>
            <a:off x="548640" y="6355080"/>
            <a:ext cx="10058400" cy="274320"/>
          </a:xfrm>
          <a:prstGeom prst="rect">
            <a:avLst/>
          </a:prstGeom>
          <a:noFill/>
        </p:spPr>
        <p:txBody>
          <a:bodyPr wrap="square" lIns="0" rIns="0" tIns="0" bIns="0" anchor="t">
            <a:spAutoFit/>
          </a:bodyPr>
          <a:lstStyle/>
          <a:p>
            <a:pPr algn="l"/>
            <a:r>
              <a:rPr sz="1200" b="0" spc="150">
                <a:solidFill>
                  <a:srgbClr val="808080"/>
                </a:solidFill>
                <a:latin typeface="Inter Tight"/>
              </a:rPr>
              <a:t>THE REAL LIBRARY PAGE: SIX PACKS, 196 SKILLS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299</a:t>
            </a:r>
          </a:p>
        </p:txBody>
      </p:sp>
    </p:spTree>
  </p:cSld>
  <p:clrMapOvr>
    <a:masterClrMapping/>
  </p:clrMapOvr>
</p:sld>
</file>

<file path=ppt/slides/slide3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BONUS · DOWNLOAD</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Keep them for later.</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Five starter agents.</a:t>
            </a:r>
          </a:p>
          <a:p>
            <a:pPr algn="l">
              <a:lnSpc>
                <a:spcPct val="120000"/>
              </a:lnSpc>
            </a:pPr>
            <a:r>
              <a:rPr sz="2100" b="0">
                <a:solidFill>
                  <a:srgbClr val="9A9A9A"/>
                </a:solidFill>
                <a:latin typeface="Inter Tight"/>
              </a:rPr>
              <a:t>196 skills in six packs.</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Downloads: class.ouria.com</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300</a:t>
            </a:r>
          </a:p>
        </p:txBody>
      </p:sp>
    </p:spTree>
  </p:cSld>
  <p:clrMapOvr>
    <a:masterClrMapping/>
  </p:clrMapOvr>
</p:sld>
</file>

<file path=ppt/slides/slide3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 don't need this now. Keep it for when you do.</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HIRE YOUR NEXT AGENT</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301</a:t>
            </a:r>
          </a:p>
        </p:txBody>
      </p:sp>
    </p:spTree>
  </p:cSld>
  <p:clrMapOvr>
    <a:masterClrMapping/>
  </p:clrMapOvr>
</p:sld>
</file>

<file path=ppt/slides/slide3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04</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MapOS, part 1.</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Attract, convert, deliver. With Marc.</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302</a:t>
            </a:r>
          </a:p>
        </p:txBody>
      </p:sp>
    </p:spTree>
  </p:cSld>
  <p:clrMapOvr>
    <a:masterClrMapping/>
  </p:clrMapOvr>
</p:sld>
</file>

<file path=ppt/slides/slide3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Lunch.</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PROVIDED · BACK AFTER WITH MARC</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303</a:t>
            </a:r>
          </a:p>
        </p:txBody>
      </p:sp>
    </p:spTree>
  </p:cSld>
  <p:clrMapOvr>
    <a:masterClrMapping/>
  </p:clrMapOvr>
</p:sld>
</file>

<file path=ppt/slides/slide3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05</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MapOS, part 2.</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The back end, the tools, the gaps.</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304</a:t>
            </a:r>
          </a:p>
        </p:txBody>
      </p:sp>
    </p:spTree>
  </p:cSld>
  <p:clrMapOvr>
    <a:masterClrMapping/>
  </p:clrMapOvr>
</p:sld>
</file>

<file path=ppt/slides/slide3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06</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Live coaching.</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Two maps on stage.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305</a:t>
            </a:r>
          </a:p>
        </p:txBody>
      </p:sp>
    </p:spTree>
  </p:cSld>
  <p:clrMapOvr>
    <a:masterClrMapping/>
  </p:clrMapOvr>
</p:sld>
</file>

<file path=ppt/slides/slide3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463040"/>
            <a:ext cx="6217920" cy="1828800"/>
          </a:xfrm>
          <a:prstGeom prst="rect">
            <a:avLst/>
          </a:prstGeom>
          <a:noFill/>
        </p:spPr>
        <p:txBody>
          <a:bodyPr wrap="square" lIns="0" rIns="0" tIns="0" bIns="0" anchor="t">
            <a:spAutoFit/>
          </a:bodyPr>
          <a:lstStyle/>
          <a:p>
            <a:pPr algn="l"/>
            <a:r>
              <a:rPr sz="16000" b="0">
                <a:solidFill>
                  <a:srgbClr val="F4F4F4"/>
                </a:solidFill>
                <a:latin typeface="Inter Tight"/>
              </a:rPr>
              <a:t>07</a:t>
            </a:r>
          </a:p>
        </p:txBody>
      </p:sp>
      <p:sp>
        <p:nvSpPr>
          <p:cNvPr id="4" name="TextBox 3"/>
          <p:cNvSpPr txBox="1"/>
          <p:nvPr/>
        </p:nvSpPr>
        <p:spPr>
          <a:xfrm>
            <a:off x="886968" y="3429000"/>
            <a:ext cx="4937760" cy="17373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The offer</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What we do for you, one to one.</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306</a:t>
            </a:r>
          </a:p>
        </p:txBody>
      </p:sp>
    </p:spTree>
  </p:cSld>
  <p:clrMapOvr>
    <a:masterClrMapping/>
  </p:clrMapOvr>
</p:sld>
</file>

<file path=ppt/slides/slide3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You just watched a map come alive.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LIVE COACHING</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307</a:t>
            </a:r>
          </a:p>
        </p:txBody>
      </p:sp>
    </p:spTree>
  </p:cSld>
  <p:clrMapOvr>
    <a:masterClrMapping/>
  </p:clrMapOvr>
</p:sld>
</file>

<file path=ppt/slides/slide3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Every wire ran through me.</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MY STORY</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308</a:t>
            </a:r>
          </a:p>
        </p:txBody>
      </p:sp>
    </p:spTree>
  </p:cSld>
  <p:clrMapOvr>
    <a:masterClrMapping/>
  </p:clrMapOvr>
</p:sld>
</file>

<file path=ppt/slides/slide3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MY STORY</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So I built one brain.</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Every call, note and idea in one place.</a:t>
            </a:r>
          </a:p>
        </p:txBody>
      </p:sp>
      <p:pic>
        <p:nvPicPr>
          <p:cNvPr id="6" name="Picture 5" descr="graph-dark.png"/>
          <p:cNvPicPr>
            <a:picLocks noChangeAspect="1"/>
          </p:cNvPicPr>
          <p:nvPr/>
        </p:nvPicPr>
        <p:blipFill>
          <a:blip r:embed="rId3"/>
          <a:stretch>
            <a:fillRect/>
          </a:stretch>
        </p:blipFill>
        <p:spPr>
          <a:xfrm>
            <a:off x="4892040" y="1120140"/>
            <a:ext cx="6949440" cy="4343400"/>
          </a:xfrm>
          <a:prstGeom prst="rect">
            <a:avLst/>
          </a:prstGeom>
          <a:ln w="9525">
            <a:solidFill>
              <a:srgbClr val="3A3A3C"/>
            </a:solidFill>
          </a:ln>
        </p:spPr>
      </p:pic>
      <p:sp>
        <p:nvSpPr>
          <p:cNvPr id="7" name="TextBox 6"/>
          <p:cNvSpPr txBox="1"/>
          <p:nvPr/>
        </p:nvSpPr>
        <p:spPr>
          <a:xfrm>
            <a:off x="4892040" y="555497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MY REAL BRAIN</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309</a:t>
            </a:r>
          </a:p>
        </p:txBody>
      </p:sp>
    </p:spTree>
  </p:cSld>
  <p:clrMapOvr>
    <a:masterClrMapping/>
  </p:clrMapOvr>
</p:sld>
</file>

<file path=ppt/slides/slide3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MY STORY</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Then my agents went to work.</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My chief of staff built this on its own.</a:t>
            </a:r>
          </a:p>
        </p:txBody>
      </p:sp>
      <p:pic>
        <p:nvPicPr>
          <p:cNvPr id="6" name="Picture 5" descr="adam-1.png"/>
          <p:cNvPicPr>
            <a:picLocks noChangeAspect="1"/>
          </p:cNvPicPr>
          <p:nvPr/>
        </p:nvPicPr>
        <p:blipFill>
          <a:blip r:embed="rId3"/>
          <a:stretch>
            <a:fillRect/>
          </a:stretch>
        </p:blipFill>
        <p:spPr>
          <a:xfrm>
            <a:off x="4892040" y="1120140"/>
            <a:ext cx="6949440" cy="4343400"/>
          </a:xfrm>
          <a:prstGeom prst="rect">
            <a:avLst/>
          </a:prstGeom>
          <a:ln w="9525">
            <a:solidFill>
              <a:srgbClr val="3A3A3C"/>
            </a:solidFill>
          </a:ln>
        </p:spPr>
      </p:pic>
      <p:sp>
        <p:nvSpPr>
          <p:cNvPr id="7" name="TextBox 6"/>
          <p:cNvSpPr txBox="1"/>
          <p:nvPr/>
        </p:nvSpPr>
        <p:spPr>
          <a:xfrm>
            <a:off x="4892040" y="5554979"/>
            <a:ext cx="6949440" cy="274320"/>
          </a:xfrm>
          <a:prstGeom prst="rect">
            <a:avLst/>
          </a:prstGeom>
          <a:noFill/>
        </p:spPr>
        <p:txBody>
          <a:bodyPr wrap="square" lIns="0" rIns="0" tIns="0" bIns="0" anchor="t">
            <a:spAutoFit/>
          </a:bodyPr>
          <a:lstStyle/>
          <a:p>
            <a:pPr algn="l"/>
            <a:r>
              <a:rPr sz="1200" b="0" spc="150">
                <a:solidFill>
                  <a:srgbClr val="808080"/>
                </a:solidFill>
                <a:latin typeface="Inter Tight"/>
              </a:rPr>
              <a:t>BUILT BY MY CHIEF OF STAFF</a:t>
            </a:r>
          </a:p>
        </p:txBody>
      </p:sp>
      <p:sp>
        <p:nvSpPr>
          <p:cNvPr id="8" name="TextBox 7"/>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310</a:t>
            </a:r>
          </a:p>
        </p:txBody>
      </p:sp>
    </p:spTree>
  </p:cSld>
  <p:clrMapOvr>
    <a:masterClrMapping/>
  </p:clrMapOvr>
</p:sld>
</file>

<file path=ppt/slides/slide3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2286000" y="1417320"/>
            <a:ext cx="7616952" cy="274320"/>
          </a:xfrm>
          <a:prstGeom prst="rect">
            <a:avLst/>
          </a:prstGeom>
          <a:noFill/>
        </p:spPr>
        <p:txBody>
          <a:bodyPr wrap="square" lIns="0" rIns="0" tIns="0" bIns="0" anchor="t">
            <a:spAutoFit/>
          </a:bodyPr>
          <a:lstStyle/>
          <a:p>
            <a:pPr algn="ctr"/>
            <a:r>
              <a:rPr sz="1350" b="0" spc="200">
                <a:solidFill>
                  <a:srgbClr val="808080"/>
                </a:solidFill>
                <a:latin typeface="Inter Tight"/>
              </a:rPr>
              <a:t>ONE NEW COMPANY</a:t>
            </a:r>
          </a:p>
        </p:txBody>
      </p:sp>
      <p:sp>
        <p:nvSpPr>
          <p:cNvPr id="4" name="TextBox 3"/>
          <p:cNvSpPr txBox="1"/>
          <p:nvPr/>
        </p:nvSpPr>
        <p:spPr>
          <a:xfrm>
            <a:off x="1097280" y="1737360"/>
            <a:ext cx="9966960" cy="2468880"/>
          </a:xfrm>
          <a:prstGeom prst="rect">
            <a:avLst/>
          </a:prstGeom>
          <a:noFill/>
        </p:spPr>
        <p:txBody>
          <a:bodyPr wrap="square" lIns="0" rIns="0" tIns="0" bIns="0" anchor="t">
            <a:spAutoFit/>
          </a:bodyPr>
          <a:lstStyle/>
          <a:p>
            <a:pPr algn="ctr"/>
            <a:r>
              <a:rPr sz="20000" b="0">
                <a:solidFill>
                  <a:srgbClr val="F4F4F4"/>
                </a:solidFill>
                <a:latin typeface="Inter Tight"/>
              </a:rPr>
              <a:t>$100k</a:t>
            </a:r>
          </a:p>
        </p:txBody>
      </p:sp>
      <p:sp>
        <p:nvSpPr>
          <p:cNvPr id="5" name="TextBox 4"/>
          <p:cNvSpPr txBox="1"/>
          <p:nvPr/>
        </p:nvSpPr>
        <p:spPr>
          <a:xfrm>
            <a:off x="2011680" y="4343400"/>
            <a:ext cx="8138160" cy="822960"/>
          </a:xfrm>
          <a:prstGeom prst="rect">
            <a:avLst/>
          </a:prstGeom>
          <a:noFill/>
        </p:spPr>
        <p:txBody>
          <a:bodyPr wrap="square" lIns="0" rIns="0" tIns="0" bIns="0" anchor="t">
            <a:spAutoFit/>
          </a:bodyPr>
          <a:lstStyle/>
          <a:p>
            <a:pPr algn="ctr"/>
            <a:r>
              <a:rPr sz="2600" b="0">
                <a:solidFill>
                  <a:srgbClr val="9A9A9A"/>
                </a:solidFill>
                <a:latin typeface="Inter Tight"/>
              </a:rPr>
              <a:t>One man. Zero employees. 60 days.</a:t>
            </a:r>
          </a:p>
        </p:txBody>
      </p:sp>
      <p:sp>
        <p:nvSpPr>
          <p:cNvPr id="6" name="TextBox 5"/>
          <p:cNvSpPr txBox="1"/>
          <p:nvPr/>
        </p:nvSpPr>
        <p:spPr>
          <a:xfrm>
            <a:off x="2286000" y="5257800"/>
            <a:ext cx="7616952" cy="274320"/>
          </a:xfrm>
          <a:prstGeom prst="rect">
            <a:avLst/>
          </a:prstGeom>
          <a:noFill/>
        </p:spPr>
        <p:txBody>
          <a:bodyPr wrap="square" lIns="0" rIns="0" tIns="0" bIns="0" anchor="t">
            <a:spAutoFit/>
          </a:bodyPr>
          <a:lstStyle/>
          <a:p>
            <a:pPr algn="ctr"/>
            <a:r>
              <a:rPr sz="1200" b="0" spc="150">
                <a:solidFill>
                  <a:srgbClr val="4E4E4E"/>
                </a:solidFill>
                <a:latin typeface="Inter Tight"/>
              </a:rPr>
              <a:t>RUN BY AI EMPLOYEES ON ONE BRAIN</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311</a:t>
            </a:r>
          </a:p>
        </p:txBody>
      </p:sp>
    </p:spTree>
  </p:cSld>
  <p:clrMapOvr>
    <a:masterClrMapping/>
  </p:clrMapOvr>
</p:sld>
</file>

<file path=ppt/slides/slide3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It was never the agents. It was the map.</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WHAT MADE THE DIFFERENCE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312</a:t>
            </a:r>
          </a:p>
        </p:txBody>
      </p:sp>
    </p:spTree>
  </p:cSld>
  <p:clrMapOvr>
    <a:masterClrMapping/>
  </p:clrMapOvr>
</p:sld>
</file>

<file path=ppt/slides/slide3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YOUR MAP TODAY</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Look at your pink gaps.</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Each one is a job nobody owns.</a:t>
            </a:r>
          </a:p>
        </p:txBody>
      </p:sp>
      <p:pic>
        <p:nvPicPr>
          <p:cNvPr id="6" name="Picture 5" descr="photo-map.jpg"/>
          <p:cNvPicPr>
            <a:picLocks noChangeAspect="1"/>
          </p:cNvPicPr>
          <p:nvPr/>
        </p:nvPicPr>
        <p:blipFill>
          <a:blip r:embed="rId3"/>
          <a:stretch>
            <a:fillRect/>
          </a:stretch>
        </p:blipFill>
        <p:spPr>
          <a:xfrm>
            <a:off x="4892040" y="1337310"/>
            <a:ext cx="6949439" cy="3909059"/>
          </a:xfrm>
          <a:prstGeom prst="rect">
            <a:avLst/>
          </a:prstGeom>
          <a:ln w="9525">
            <a:solidFill>
              <a:srgbClr val="3A3A3C"/>
            </a:solidFill>
          </a:ln>
        </p:spPr>
      </p:pic>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313</a:t>
            </a:r>
          </a:p>
        </p:txBody>
      </p:sp>
    </p:spTree>
  </p:cSld>
  <p:clrMapOvr>
    <a:masterClrMapping/>
  </p:clrMapOvr>
</p:sld>
</file>

<file path=ppt/slides/slide3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YOUR MAP TODAY</a:t>
            </a:r>
          </a:p>
        </p:txBody>
      </p:sp>
      <p:sp>
        <p:nvSpPr>
          <p:cNvPr id="4" name="TextBox 3"/>
          <p:cNvSpPr txBox="1"/>
          <p:nvPr/>
        </p:nvSpPr>
        <p:spPr>
          <a:xfrm>
            <a:off x="886968" y="1069848"/>
            <a:ext cx="10789920" cy="2011680"/>
          </a:xfrm>
          <a:prstGeom prst="rect">
            <a:avLst/>
          </a:prstGeom>
          <a:noFill/>
        </p:spPr>
        <p:txBody>
          <a:bodyPr wrap="square" lIns="0" rIns="0" tIns="0" bIns="0" anchor="t">
            <a:spAutoFit/>
          </a:bodyPr>
          <a:lstStyle/>
          <a:p>
            <a:pPr algn="l">
              <a:lnSpc>
                <a:spcPct val="95000"/>
              </a:lnSpc>
            </a:pPr>
            <a:r>
              <a:rPr sz="5800" b="0">
                <a:solidFill>
                  <a:srgbClr val="F2F2F2"/>
                </a:solidFill>
                <a:latin typeface="Inter Tight"/>
              </a:rPr>
              <a:t>Each gap is an AI employee waiting.</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314</a:t>
            </a:r>
          </a:p>
        </p:txBody>
      </p:sp>
    </p:spTree>
  </p:cSld>
  <p:clrMapOvr>
    <a:masterClrMapping/>
  </p:clrMapOvr>
</p:sld>
</file>

<file path=ppt/slides/slide3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WE DO</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We map it with you.</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Map</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gap, in order</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Brain</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For your whole team</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Build</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AI employees in the gaps</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315</a:t>
            </a:r>
          </a:p>
        </p:txBody>
      </p:sp>
    </p:spTree>
  </p:cSld>
  <p:clrMapOvr>
    <a:masterClrMapping/>
  </p:clrMapOvr>
</p:sld>
</file>

<file path=ppt/slides/slide3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WE DO</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We map it with you.</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Map</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gap, in order</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Brain</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For your whole team</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Build</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AI employees in the gaps</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316</a:t>
            </a:r>
          </a:p>
        </p:txBody>
      </p:sp>
    </p:spTree>
  </p:cSld>
  <p:clrMapOvr>
    <a:masterClrMapping/>
  </p:clrMapOvr>
</p:sld>
</file>

<file path=ppt/slides/slide3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WE DO</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We map it with you.</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Map</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Every gap, in order</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Brain</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For your whole team</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Build</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AI employees in the gaps</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317</a:t>
            </a:r>
          </a:p>
        </p:txBody>
      </p:sp>
    </p:spTree>
  </p:cSld>
  <p:clrMapOvr>
    <a:masterClrMapping/>
  </p:clrMapOvr>
</p:sld>
</file>

<file path=ppt/slides/slide3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GET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you get.</a:t>
            </a:r>
          </a:p>
        </p:txBody>
      </p:sp>
      <p:cxnSp>
        <p:nvCxnSpPr>
          <p:cNvPr id="5" name="Connector 4"/>
          <p:cNvCxnSpPr/>
          <p:nvPr/>
        </p:nvCxnSpPr>
        <p:spPr>
          <a:xfrm>
            <a:off x="1371600" y="3657600"/>
            <a:ext cx="452627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Company Brain</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For your team</a:t>
            </a:r>
          </a:p>
          <a:p>
            <a:pPr algn="ctr">
              <a:lnSpc>
                <a:spcPct val="105000"/>
              </a:lnSpc>
            </a:pPr>
            <a:r>
              <a:rPr sz="1400" b="0">
                <a:solidFill>
                  <a:srgbClr val="9A9A9A"/>
                </a:solidFill>
                <a:latin typeface="Inter Tight"/>
              </a:rPr>
              <a:t>S$5,000</a:t>
            </a:r>
          </a:p>
        </p:txBody>
      </p:sp>
      <p:sp>
        <p:nvSpPr>
          <p:cNvPr id="10" name="Oval 9"/>
          <p:cNvSpPr/>
          <p:nvPr/>
        </p:nvSpPr>
        <p:spPr>
          <a:xfrm>
            <a:off x="598932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Your gap map</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With Gabriel and Marc</a:t>
            </a:r>
          </a:p>
          <a:p>
            <a:pPr algn="ctr">
              <a:lnSpc>
                <a:spcPct val="105000"/>
              </a:lnSpc>
            </a:pPr>
            <a:r>
              <a:rPr sz="1400" b="0">
                <a:solidFill>
                  <a:srgbClr val="4E4E4E"/>
                </a:solidFill>
                <a:latin typeface="Inter Tight"/>
              </a:rPr>
              <a:t>S$10,000</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Custom AI employees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Built for your gaps</a:t>
            </a:r>
          </a:p>
          <a:p>
            <a:pPr algn="ctr">
              <a:lnSpc>
                <a:spcPct val="105000"/>
              </a:lnSpc>
            </a:pPr>
            <a:r>
              <a:rPr sz="1400" b="0">
                <a:solidFill>
                  <a:srgbClr val="4E4E4E"/>
                </a:solidFill>
                <a:latin typeface="Inter Tight"/>
              </a:rPr>
              <a:t>S$30,000</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318</a:t>
            </a:r>
          </a:p>
        </p:txBody>
      </p:sp>
    </p:spTree>
  </p:cSld>
  <p:clrMapOvr>
    <a:masterClrMapping/>
  </p:clrMapOvr>
</p:sld>
</file>

<file path=ppt/slides/slide3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GET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you get.</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Company Brain</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For your team</a:t>
            </a:r>
          </a:p>
          <a:p>
            <a:pPr algn="ctr">
              <a:lnSpc>
                <a:spcPct val="105000"/>
              </a:lnSpc>
            </a:pPr>
            <a:r>
              <a:rPr sz="1400" b="0">
                <a:solidFill>
                  <a:srgbClr val="9A9A9A"/>
                </a:solidFill>
                <a:latin typeface="Inter Tight"/>
              </a:rPr>
              <a:t>S$5,000</a:t>
            </a:r>
          </a:p>
        </p:txBody>
      </p:sp>
      <p:sp>
        <p:nvSpPr>
          <p:cNvPr id="10" name="Oval 9"/>
          <p:cNvSpPr/>
          <p:nvPr/>
        </p:nvSpPr>
        <p:spPr>
          <a:xfrm>
            <a:off x="593445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Your gap map</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With Gabriel and Marc</a:t>
            </a:r>
          </a:p>
          <a:p>
            <a:pPr algn="ctr">
              <a:lnSpc>
                <a:spcPct val="105000"/>
              </a:lnSpc>
            </a:pPr>
            <a:r>
              <a:rPr sz="1400" b="0">
                <a:solidFill>
                  <a:srgbClr val="9A9A9A"/>
                </a:solidFill>
                <a:latin typeface="Inter Tight"/>
              </a:rPr>
              <a:t>S$10,000</a:t>
            </a:r>
          </a:p>
        </p:txBody>
      </p:sp>
      <p:sp>
        <p:nvSpPr>
          <p:cNvPr id="13" name="Oval 12"/>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Custom AI employees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Built for your gaps</a:t>
            </a:r>
          </a:p>
          <a:p>
            <a:pPr algn="ctr">
              <a:lnSpc>
                <a:spcPct val="105000"/>
              </a:lnSpc>
            </a:pPr>
            <a:r>
              <a:rPr sz="1400" b="0">
                <a:solidFill>
                  <a:srgbClr val="4E4E4E"/>
                </a:solidFill>
                <a:latin typeface="Inter Tight"/>
              </a:rPr>
              <a:t>S$30,000</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319</a:t>
            </a:r>
          </a:p>
        </p:txBody>
      </p:sp>
    </p:spTree>
  </p:cSld>
  <p:clrMapOvr>
    <a:masterClrMapping/>
  </p:clrMapOvr>
</p:sld>
</file>

<file path=ppt/slides/slide3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YOU GET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you get.</a:t>
            </a:r>
          </a:p>
        </p:txBody>
      </p:sp>
      <p:cxnSp>
        <p:nvCxnSpPr>
          <p:cNvPr id="5" name="Connector 4"/>
          <p:cNvCxnSpPr/>
          <p:nvPr/>
        </p:nvCxnSpPr>
        <p:spPr>
          <a:xfrm>
            <a:off x="1371600" y="3657600"/>
            <a:ext cx="452627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263640" y="3657600"/>
            <a:ext cx="452628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Company Brain</a:t>
            </a:r>
          </a:p>
        </p:txBody>
      </p:sp>
      <p:sp>
        <p:nvSpPr>
          <p:cNvPr id="9" name="TextBox 8"/>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For your team</a:t>
            </a:r>
          </a:p>
          <a:p>
            <a:pPr algn="ctr">
              <a:lnSpc>
                <a:spcPct val="105000"/>
              </a:lnSpc>
            </a:pPr>
            <a:r>
              <a:rPr sz="1400" b="0">
                <a:solidFill>
                  <a:srgbClr val="9A9A9A"/>
                </a:solidFill>
                <a:latin typeface="Inter Tight"/>
              </a:rPr>
              <a:t>S$5,000</a:t>
            </a:r>
          </a:p>
        </p:txBody>
      </p:sp>
      <p:sp>
        <p:nvSpPr>
          <p:cNvPr id="10" name="Oval 9"/>
          <p:cNvSpPr/>
          <p:nvPr/>
        </p:nvSpPr>
        <p:spPr>
          <a:xfrm>
            <a:off x="598932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89204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Your gap map</a:t>
            </a:r>
          </a:p>
        </p:txBody>
      </p:sp>
      <p:sp>
        <p:nvSpPr>
          <p:cNvPr id="12" name="TextBox 11"/>
          <p:cNvSpPr txBox="1"/>
          <p:nvPr/>
        </p:nvSpPr>
        <p:spPr>
          <a:xfrm>
            <a:off x="489204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With Gabriel and Marc</a:t>
            </a:r>
          </a:p>
          <a:p>
            <a:pPr algn="ctr">
              <a:lnSpc>
                <a:spcPct val="105000"/>
              </a:lnSpc>
            </a:pPr>
            <a:r>
              <a:rPr sz="1400" b="0">
                <a:solidFill>
                  <a:srgbClr val="9A9A9A"/>
                </a:solidFill>
                <a:latin typeface="Inter Tight"/>
              </a:rPr>
              <a:t>S$10,000</a:t>
            </a:r>
          </a:p>
        </p:txBody>
      </p:sp>
      <p:sp>
        <p:nvSpPr>
          <p:cNvPr id="13" name="Oval 12"/>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Custom AI employees</a:t>
            </a:r>
          </a:p>
        </p:txBody>
      </p:sp>
      <p:sp>
        <p:nvSpPr>
          <p:cNvPr id="15" name="TextBox 14"/>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Built for your gaps</a:t>
            </a:r>
          </a:p>
          <a:p>
            <a:pPr algn="ctr">
              <a:lnSpc>
                <a:spcPct val="105000"/>
              </a:lnSpc>
            </a:pPr>
            <a:r>
              <a:rPr sz="1400" b="0">
                <a:solidFill>
                  <a:srgbClr val="9A9A9A"/>
                </a:solidFill>
                <a:latin typeface="Inter Tight"/>
              </a:rPr>
              <a:t>S$30,000</a:t>
            </a:r>
          </a:p>
        </p:txBody>
      </p:sp>
      <p:sp>
        <p:nvSpPr>
          <p:cNvPr id="16" name="TextBox 1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320</a:t>
            </a:r>
          </a:p>
        </p:txBody>
      </p:sp>
    </p:spTree>
  </p:cSld>
  <p:clrMapOvr>
    <a:masterClrMapping/>
  </p:clrMapOvr>
</p:sld>
</file>

<file path=ppt/slides/slide3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2286000" y="1417320"/>
            <a:ext cx="7616952" cy="274320"/>
          </a:xfrm>
          <a:prstGeom prst="rect">
            <a:avLst/>
          </a:prstGeom>
          <a:noFill/>
        </p:spPr>
        <p:txBody>
          <a:bodyPr wrap="square" lIns="0" rIns="0" tIns="0" bIns="0" anchor="t">
            <a:spAutoFit/>
          </a:bodyPr>
          <a:lstStyle/>
          <a:p>
            <a:pPr algn="ctr"/>
            <a:r>
              <a:rPr sz="1350" b="0" spc="200">
                <a:solidFill>
                  <a:srgbClr val="808080"/>
                </a:solidFill>
                <a:latin typeface="Inter Tight"/>
              </a:rPr>
              <a:t>TOTAL VALUE, IN S$</a:t>
            </a:r>
          </a:p>
        </p:txBody>
      </p:sp>
      <p:sp>
        <p:nvSpPr>
          <p:cNvPr id="4" name="TextBox 3"/>
          <p:cNvSpPr txBox="1"/>
          <p:nvPr/>
        </p:nvSpPr>
        <p:spPr>
          <a:xfrm>
            <a:off x="1097280" y="1737360"/>
            <a:ext cx="9966960" cy="2468880"/>
          </a:xfrm>
          <a:prstGeom prst="rect">
            <a:avLst/>
          </a:prstGeom>
          <a:noFill/>
        </p:spPr>
        <p:txBody>
          <a:bodyPr wrap="square" lIns="0" rIns="0" tIns="0" bIns="0" anchor="t">
            <a:spAutoFit/>
          </a:bodyPr>
          <a:lstStyle/>
          <a:p>
            <a:pPr algn="ctr"/>
            <a:r>
              <a:rPr sz="20000" b="0">
                <a:solidFill>
                  <a:srgbClr val="F4F4F4"/>
                </a:solidFill>
                <a:latin typeface="Inter Tight"/>
              </a:rPr>
              <a:t>45k</a:t>
            </a:r>
          </a:p>
        </p:txBody>
      </p:sp>
      <p:sp>
        <p:nvSpPr>
          <p:cNvPr id="5" name="TextBox 4"/>
          <p:cNvSpPr txBox="1"/>
          <p:nvPr/>
        </p:nvSpPr>
        <p:spPr>
          <a:xfrm>
            <a:off x="2011680" y="4343400"/>
            <a:ext cx="8138160" cy="822960"/>
          </a:xfrm>
          <a:prstGeom prst="rect">
            <a:avLst/>
          </a:prstGeom>
          <a:noFill/>
        </p:spPr>
        <p:txBody>
          <a:bodyPr wrap="square" lIns="0" rIns="0" tIns="0" bIns="0" anchor="t">
            <a:spAutoFit/>
          </a:bodyPr>
          <a:lstStyle/>
          <a:p>
            <a:pPr algn="ctr"/>
            <a:r>
              <a:rPr sz="2600" b="0">
                <a:solidFill>
                  <a:srgbClr val="9A9A9A"/>
                </a:solidFill>
                <a:latin typeface="Inter Tight"/>
              </a:rPr>
              <a:t>Brain, gap map, custom AI employees.</a:t>
            </a:r>
          </a:p>
        </p:txBody>
      </p:sp>
      <p:sp>
        <p:nvSpPr>
          <p:cNvPr id="6" name="TextBox 5"/>
          <p:cNvSpPr txBox="1"/>
          <p:nvPr/>
        </p:nvSpPr>
        <p:spPr>
          <a:xfrm>
            <a:off x="2286000" y="5257800"/>
            <a:ext cx="7616952" cy="274320"/>
          </a:xfrm>
          <a:prstGeom prst="rect">
            <a:avLst/>
          </a:prstGeom>
          <a:noFill/>
        </p:spPr>
        <p:txBody>
          <a:bodyPr wrap="square" lIns="0" rIns="0" tIns="0" bIns="0" anchor="t">
            <a:spAutoFit/>
          </a:bodyPr>
          <a:lstStyle/>
          <a:p>
            <a:pPr algn="ctr"/>
            <a:r>
              <a:rPr sz="1200" b="0" spc="150">
                <a:solidFill>
                  <a:srgbClr val="4E4E4E"/>
                </a:solidFill>
                <a:latin typeface="Inter Tight"/>
              </a:rPr>
              <a:t>S$5K + S$10K + S$30K</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321</a:t>
            </a:r>
          </a:p>
        </p:txBody>
      </p:sp>
    </p:spTree>
  </p:cSld>
  <p:clrMapOvr>
    <a:masterClrMapping/>
  </p:clrMapOvr>
</p:sld>
</file>

<file path=ppt/slides/slide3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2103120"/>
            <a:ext cx="9692640" cy="2286000"/>
          </a:xfrm>
          <a:prstGeom prst="rect">
            <a:avLst/>
          </a:prstGeom>
          <a:noFill/>
        </p:spPr>
        <p:txBody>
          <a:bodyPr wrap="square" lIns="0" rIns="0" tIns="0" bIns="0" anchor="b">
            <a:spAutoFit/>
          </a:bodyPr>
          <a:lstStyle/>
          <a:p>
            <a:pPr algn="l">
              <a:lnSpc>
                <a:spcPct val="95000"/>
              </a:lnSpc>
            </a:pPr>
            <a:r>
              <a:rPr sz="6000" b="0">
                <a:solidFill>
                  <a:srgbClr val="F4F4F4"/>
                </a:solidFill>
                <a:latin typeface="Inter Tight"/>
              </a:rPr>
              <a:t>Obviously, we won't charge you S$45,000.</a:t>
            </a:r>
          </a:p>
        </p:txBody>
      </p:sp>
      <p:sp>
        <p:nvSpPr>
          <p:cNvPr id="4" name="TextBox 3"/>
          <p:cNvSpPr txBox="1"/>
          <p:nvPr/>
        </p:nvSpPr>
        <p:spPr>
          <a:xfrm>
            <a:off x="886968" y="4572000"/>
            <a:ext cx="9509760" cy="274320"/>
          </a:xfrm>
          <a:prstGeom prst="rect">
            <a:avLst/>
          </a:prstGeom>
          <a:noFill/>
        </p:spPr>
        <p:txBody>
          <a:bodyPr wrap="square" lIns="0" rIns="0" tIns="0" bIns="0" anchor="t">
            <a:spAutoFit/>
          </a:bodyPr>
          <a:lstStyle/>
          <a:p>
            <a:pPr algn="l"/>
            <a:r>
              <a:rPr sz="1500" b="0" spc="200">
                <a:solidFill>
                  <a:srgbClr val="808080"/>
                </a:solidFill>
                <a:latin typeface="Inter Tight"/>
              </a:rPr>
              <a:t>THE PRICE</a:t>
            </a:r>
          </a:p>
        </p:txBody>
      </p:sp>
      <p:sp>
        <p:nvSpPr>
          <p:cNvPr id="5" name="TextBox 4"/>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322</a:t>
            </a:r>
          </a:p>
        </p:txBody>
      </p:sp>
    </p:spTree>
  </p:cSld>
  <p:clrMapOvr>
    <a:masterClrMapping/>
  </p:clrMapOvr>
</p:sld>
</file>

<file path=ppt/slides/slide3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THREE WAYS IN</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400" b="0">
                <a:solidFill>
                  <a:srgbClr val="F2F2F2"/>
                </a:solidFill>
                <a:latin typeface="Inter Tight"/>
              </a:rPr>
              <a:t>Pick your way in.</a:t>
            </a:r>
          </a:p>
        </p:txBody>
      </p:sp>
      <p:sp>
        <p:nvSpPr>
          <p:cNvPr id="5" name="TextBox 4"/>
          <p:cNvSpPr txBox="1"/>
          <p:nvPr/>
        </p:nvSpPr>
        <p:spPr>
          <a:xfrm>
            <a:off x="1161288"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S$20,000</a:t>
            </a:r>
          </a:p>
        </p:txBody>
      </p:sp>
      <p:sp>
        <p:nvSpPr>
          <p:cNvPr id="6" name="TextBox 5"/>
          <p:cNvSpPr txBox="1"/>
          <p:nvPr/>
        </p:nvSpPr>
        <p:spPr>
          <a:xfrm>
            <a:off x="1161288"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The Map</a:t>
            </a:r>
          </a:p>
        </p:txBody>
      </p:sp>
      <p:sp>
        <p:nvSpPr>
          <p:cNvPr id="7" name="TextBox 6"/>
          <p:cNvSpPr txBox="1"/>
          <p:nvPr/>
        </p:nvSpPr>
        <p:spPr>
          <a:xfrm>
            <a:off x="1161288"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Company Brain + your gap map. You install your own agents.</a:t>
            </a:r>
          </a:p>
        </p:txBody>
      </p:sp>
      <p:sp>
        <p:nvSpPr>
          <p:cNvPr id="8" name="TextBox 7"/>
          <p:cNvSpPr txBox="1"/>
          <p:nvPr/>
        </p:nvSpPr>
        <p:spPr>
          <a:xfrm>
            <a:off x="4700016"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S$30,000</a:t>
            </a:r>
          </a:p>
        </p:txBody>
      </p:sp>
      <p:sp>
        <p:nvSpPr>
          <p:cNvPr id="9" name="TextBox 8"/>
          <p:cNvSpPr txBox="1"/>
          <p:nvPr/>
        </p:nvSpPr>
        <p:spPr>
          <a:xfrm>
            <a:off x="4700016"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Map + Build</a:t>
            </a:r>
          </a:p>
        </p:txBody>
      </p:sp>
      <p:sp>
        <p:nvSpPr>
          <p:cNvPr id="10" name="TextBox 9"/>
          <p:cNvSpPr txBox="1"/>
          <p:nvPr/>
        </p:nvSpPr>
        <p:spPr>
          <a:xfrm>
            <a:off x="4700016"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Everything in The Map. We build custom AI employees for your gaps.</a:t>
            </a:r>
          </a:p>
        </p:txBody>
      </p:sp>
      <p:sp>
        <p:nvSpPr>
          <p:cNvPr id="11" name="TextBox 10"/>
          <p:cNvSpPr txBox="1"/>
          <p:nvPr/>
        </p:nvSpPr>
        <p:spPr>
          <a:xfrm>
            <a:off x="8238744" y="3383279"/>
            <a:ext cx="2788920" cy="274320"/>
          </a:xfrm>
          <a:prstGeom prst="rect">
            <a:avLst/>
          </a:prstGeom>
          <a:noFill/>
        </p:spPr>
        <p:txBody>
          <a:bodyPr wrap="square" lIns="0" rIns="0" tIns="0" bIns="0" anchor="t">
            <a:spAutoFit/>
          </a:bodyPr>
          <a:lstStyle/>
          <a:p>
            <a:pPr algn="l"/>
            <a:r>
              <a:rPr sz="1350" b="0">
                <a:solidFill>
                  <a:srgbClr val="808080"/>
                </a:solidFill>
                <a:latin typeface="Inter Tight"/>
              </a:rPr>
              <a:t>S$100,000</a:t>
            </a:r>
          </a:p>
        </p:txBody>
      </p:sp>
      <p:sp>
        <p:nvSpPr>
          <p:cNvPr id="12" name="TextBox 11"/>
          <p:cNvSpPr txBox="1"/>
          <p:nvPr/>
        </p:nvSpPr>
        <p:spPr>
          <a:xfrm>
            <a:off x="8238744" y="3794760"/>
            <a:ext cx="2788920" cy="731520"/>
          </a:xfrm>
          <a:prstGeom prst="rect">
            <a:avLst/>
          </a:prstGeom>
          <a:noFill/>
        </p:spPr>
        <p:txBody>
          <a:bodyPr wrap="square" lIns="0" rIns="0" tIns="0" bIns="0" anchor="t">
            <a:spAutoFit/>
          </a:bodyPr>
          <a:lstStyle/>
          <a:p>
            <a:pPr algn="l">
              <a:lnSpc>
                <a:spcPct val="95000"/>
              </a:lnSpc>
            </a:pPr>
            <a:r>
              <a:rPr sz="2800" b="0">
                <a:solidFill>
                  <a:srgbClr val="F4F4F4"/>
                </a:solidFill>
                <a:latin typeface="Inter Tight"/>
              </a:rPr>
              <a:t>Transformation</a:t>
            </a:r>
          </a:p>
        </p:txBody>
      </p:sp>
      <p:sp>
        <p:nvSpPr>
          <p:cNvPr id="13" name="TextBox 12"/>
          <p:cNvSpPr txBox="1"/>
          <p:nvPr/>
        </p:nvSpPr>
        <p:spPr>
          <a:xfrm>
            <a:off x="8238744" y="4572000"/>
            <a:ext cx="2788920" cy="1280160"/>
          </a:xfrm>
          <a:prstGeom prst="rect">
            <a:avLst/>
          </a:prstGeom>
          <a:noFill/>
        </p:spPr>
        <p:txBody>
          <a:bodyPr wrap="square" lIns="0" rIns="0" tIns="0" bIns="0" anchor="t">
            <a:spAutoFit/>
          </a:bodyPr>
          <a:lstStyle/>
          <a:p>
            <a:pPr algn="l">
              <a:lnSpc>
                <a:spcPct val="110000"/>
              </a:lnSpc>
            </a:pPr>
            <a:r>
              <a:rPr sz="1500" b="0">
                <a:solidFill>
                  <a:srgbClr val="9A9A9A"/>
                </a:solidFill>
                <a:latin typeface="Inter Tight"/>
              </a:rPr>
              <a:t>Everything. We train your whole team. Customised to you.</a:t>
            </a:r>
          </a:p>
        </p:txBody>
      </p:sp>
      <p:sp>
        <p:nvSpPr>
          <p:cNvPr id="14" name="TextBox 13"/>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323</a:t>
            </a:r>
          </a:p>
        </p:txBody>
      </p:sp>
    </p:spTree>
  </p:cSld>
  <p:clrMapOvr>
    <a:masterClrMapping/>
  </p:clrMapOvr>
</p:sld>
</file>

<file path=ppt/slides/slide3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TWO WAYS</a:t>
            </a:r>
          </a:p>
        </p:txBody>
      </p:sp>
      <p:sp>
        <p:nvSpPr>
          <p:cNvPr id="4" name="TextBox 3"/>
          <p:cNvSpPr txBox="1"/>
          <p:nvPr/>
        </p:nvSpPr>
        <p:spPr>
          <a:xfrm>
            <a:off x="886968" y="1069848"/>
            <a:ext cx="10789920" cy="128016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Alone, or with us.</a:t>
            </a:r>
          </a:p>
        </p:txBody>
      </p:sp>
      <p:sp>
        <p:nvSpPr>
          <p:cNvPr id="5" name="TextBox 4"/>
          <p:cNvSpPr txBox="1"/>
          <p:nvPr/>
        </p:nvSpPr>
        <p:spPr>
          <a:xfrm>
            <a:off x="1216152" y="3099816"/>
            <a:ext cx="4754880" cy="274320"/>
          </a:xfrm>
          <a:prstGeom prst="rect">
            <a:avLst/>
          </a:prstGeom>
          <a:noFill/>
        </p:spPr>
        <p:txBody>
          <a:bodyPr wrap="square" lIns="0" rIns="0" tIns="0" bIns="0" anchor="t">
            <a:spAutoFit/>
          </a:bodyPr>
          <a:lstStyle/>
          <a:p>
            <a:pPr algn="l"/>
            <a:r>
              <a:rPr sz="1350" b="0" spc="200">
                <a:solidFill>
                  <a:srgbClr val="808080"/>
                </a:solidFill>
                <a:latin typeface="Inter Tight"/>
              </a:rPr>
              <a:t>DOING IT YOURSELF</a:t>
            </a:r>
          </a:p>
        </p:txBody>
      </p:sp>
      <p:sp>
        <p:nvSpPr>
          <p:cNvPr id="6" name="TextBox 5"/>
          <p:cNvSpPr txBox="1"/>
          <p:nvPr/>
        </p:nvSpPr>
        <p:spPr>
          <a:xfrm>
            <a:off x="1216152" y="3520440"/>
            <a:ext cx="4754880" cy="2377440"/>
          </a:xfrm>
          <a:prstGeom prst="rect">
            <a:avLst/>
          </a:prstGeom>
          <a:noFill/>
        </p:spPr>
        <p:txBody>
          <a:bodyPr wrap="square" lIns="0" rIns="0" tIns="0" bIns="0" anchor="t">
            <a:spAutoFit/>
          </a:bodyPr>
          <a:lstStyle/>
          <a:p>
            <a:pPr algn="l">
              <a:lnSpc>
                <a:spcPct val="135000"/>
              </a:lnSpc>
            </a:pPr>
            <a:r>
              <a:rPr sz="2000" b="0">
                <a:solidFill>
                  <a:srgbClr val="9A9A9A"/>
                </a:solidFill>
                <a:latin typeface="Inter Tight"/>
              </a:rPr>
              <a:t>Guess which agent first</a:t>
            </a:r>
          </a:p>
          <a:p>
            <a:pPr algn="l">
              <a:lnSpc>
                <a:spcPct val="135000"/>
              </a:lnSpc>
            </a:pPr>
            <a:r>
              <a:rPr sz="2000" b="0">
                <a:solidFill>
                  <a:srgbClr val="9A9A9A"/>
                </a:solidFill>
                <a:latin typeface="Inter Tight"/>
              </a:rPr>
              <a:t>Learn by breaking things</a:t>
            </a:r>
          </a:p>
          <a:p>
            <a:pPr algn="l">
              <a:lnSpc>
                <a:spcPct val="135000"/>
              </a:lnSpc>
            </a:pPr>
            <a:r>
              <a:rPr sz="2000" b="0">
                <a:solidFill>
                  <a:srgbClr val="9A9A9A"/>
                </a:solidFill>
                <a:latin typeface="Inter Tight"/>
              </a:rPr>
              <a:t>Hire an engineer, S$11k a month</a:t>
            </a:r>
          </a:p>
          <a:p>
            <a:pPr algn="l">
              <a:lnSpc>
                <a:spcPct val="135000"/>
              </a:lnSpc>
            </a:pPr>
            <a:r>
              <a:rPr sz="2000" b="0">
                <a:solidFill>
                  <a:srgbClr val="9A9A9A"/>
                </a:solidFill>
                <a:latin typeface="Inter Tight"/>
              </a:rPr>
              <a:t>Your team stays on old tools</a:t>
            </a:r>
          </a:p>
        </p:txBody>
      </p:sp>
      <p:sp>
        <p:nvSpPr>
          <p:cNvPr id="7" name="TextBox 6"/>
          <p:cNvSpPr txBox="1"/>
          <p:nvPr/>
        </p:nvSpPr>
        <p:spPr>
          <a:xfrm>
            <a:off x="6528816" y="3099816"/>
            <a:ext cx="4754880" cy="274320"/>
          </a:xfrm>
          <a:prstGeom prst="rect">
            <a:avLst/>
          </a:prstGeom>
          <a:noFill/>
        </p:spPr>
        <p:txBody>
          <a:bodyPr wrap="square" lIns="0" rIns="0" tIns="0" bIns="0" anchor="t">
            <a:spAutoFit/>
          </a:bodyPr>
          <a:lstStyle/>
          <a:p>
            <a:pPr algn="l"/>
            <a:r>
              <a:rPr sz="1350" b="0" spc="200">
                <a:solidFill>
                  <a:srgbClr val="F4F4F4"/>
                </a:solidFill>
                <a:latin typeface="Inter Tight"/>
              </a:rPr>
              <a:t>WITH US</a:t>
            </a:r>
          </a:p>
        </p:txBody>
      </p:sp>
      <p:sp>
        <p:nvSpPr>
          <p:cNvPr id="8" name="TextBox 7"/>
          <p:cNvSpPr txBox="1"/>
          <p:nvPr/>
        </p:nvSpPr>
        <p:spPr>
          <a:xfrm>
            <a:off x="6528816" y="3520440"/>
            <a:ext cx="4754880" cy="2377440"/>
          </a:xfrm>
          <a:prstGeom prst="rect">
            <a:avLst/>
          </a:prstGeom>
          <a:noFill/>
        </p:spPr>
        <p:txBody>
          <a:bodyPr wrap="square" lIns="0" rIns="0" tIns="0" bIns="0" anchor="t">
            <a:spAutoFit/>
          </a:bodyPr>
          <a:lstStyle/>
          <a:p>
            <a:pPr algn="l">
              <a:lnSpc>
                <a:spcPct val="135000"/>
              </a:lnSpc>
            </a:pPr>
            <a:r>
              <a:rPr sz="2000" b="0">
                <a:solidFill>
                  <a:srgbClr val="F2F2F2"/>
                </a:solidFill>
                <a:latin typeface="Inter Tight"/>
              </a:rPr>
              <a:t>Your gap map, done</a:t>
            </a:r>
          </a:p>
          <a:p>
            <a:pPr algn="l">
              <a:lnSpc>
                <a:spcPct val="135000"/>
              </a:lnSpc>
            </a:pPr>
            <a:r>
              <a:rPr sz="2000" b="0">
                <a:solidFill>
                  <a:srgbClr val="F2F2F2"/>
                </a:solidFill>
                <a:latin typeface="Inter Tight"/>
              </a:rPr>
              <a:t>AI employees built for you</a:t>
            </a:r>
          </a:p>
          <a:p>
            <a:pPr algn="l">
              <a:lnSpc>
                <a:spcPct val="135000"/>
              </a:lnSpc>
            </a:pPr>
            <a:r>
              <a:rPr sz="2000" b="0">
                <a:solidFill>
                  <a:srgbClr val="F2F2F2"/>
                </a:solidFill>
                <a:latin typeface="Inter Tight"/>
              </a:rPr>
              <a:t>Customised to your business</a:t>
            </a:r>
          </a:p>
          <a:p>
            <a:pPr algn="l">
              <a:lnSpc>
                <a:spcPct val="135000"/>
              </a:lnSpc>
            </a:pPr>
            <a:r>
              <a:rPr sz="2000" b="0">
                <a:solidFill>
                  <a:srgbClr val="F2F2F2"/>
                </a:solidFill>
                <a:latin typeface="Inter Tight"/>
              </a:rPr>
              <a:t>Your team on one brain</a:t>
            </a:r>
          </a:p>
        </p:txBody>
      </p:sp>
      <p:sp>
        <p:nvSpPr>
          <p:cNvPr id="9" name="TextBox 8"/>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324</a:t>
            </a:r>
          </a:p>
        </p:txBody>
      </p:sp>
    </p:spTree>
  </p:cSld>
  <p:clrMapOvr>
    <a:masterClrMapping/>
  </p:clrMapOvr>
</p:sld>
</file>

<file path=ppt/slides/slide3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NEXT STEP</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Come speak to us.</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Bring your map to the table. We'll show you what we'd build first.</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Marc and Ryan are at the table now.</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325</a:t>
            </a:r>
          </a:p>
        </p:txBody>
      </p:sp>
    </p:spTree>
  </p:cSld>
  <p:clrMapOvr>
    <a:masterClrMapping/>
  </p:clrMapOvr>
</p:sld>
</file>

<file path=ppt/slides/slide3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188720"/>
            <a:ext cx="6217920" cy="1828800"/>
          </a:xfrm>
          <a:prstGeom prst="rect">
            <a:avLst/>
          </a:prstGeom>
          <a:noFill/>
        </p:spPr>
        <p:txBody>
          <a:bodyPr wrap="square" lIns="0" rIns="0" tIns="0" bIns="0" anchor="t">
            <a:spAutoFit/>
          </a:bodyPr>
          <a:lstStyle/>
          <a:p>
            <a:pPr algn="l"/>
            <a:r>
              <a:rPr sz="14000" b="0">
                <a:solidFill>
                  <a:srgbClr val="F4F4F4"/>
                </a:solidFill>
                <a:latin typeface="Inter Tight"/>
              </a:rPr>
              <a:t>08</a:t>
            </a:r>
          </a:p>
        </p:txBody>
      </p:sp>
      <p:sp>
        <p:nvSpPr>
          <p:cNvPr id="4" name="TextBox 3"/>
          <p:cNvSpPr txBox="1"/>
          <p:nvPr/>
        </p:nvSpPr>
        <p:spPr>
          <a:xfrm>
            <a:off x="886968" y="3063240"/>
            <a:ext cx="4937760" cy="17373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Come speak to us</a:t>
            </a:r>
          </a:p>
        </p:txBody>
      </p:sp>
      <p:sp>
        <p:nvSpPr>
          <p:cNvPr id="5" name="TextBox 4"/>
          <p:cNvSpPr txBox="1"/>
          <p:nvPr/>
        </p:nvSpPr>
        <p:spPr>
          <a:xfrm>
            <a:off x="886968" y="4983480"/>
            <a:ext cx="4937760" cy="822960"/>
          </a:xfrm>
          <a:prstGeom prst="rect">
            <a:avLst/>
          </a:prstGeom>
          <a:noFill/>
        </p:spPr>
        <p:txBody>
          <a:bodyPr wrap="square" lIns="0" rIns="0" tIns="0" bIns="0" anchor="t">
            <a:spAutoFit/>
          </a:bodyPr>
          <a:lstStyle/>
          <a:p>
            <a:pPr algn="l"/>
            <a:r>
              <a:rPr sz="2000" b="0">
                <a:solidFill>
                  <a:srgbClr val="9A9A9A"/>
                </a:solidFill>
                <a:latin typeface="Inter Tight"/>
              </a:rPr>
              <a:t>Bring your map. Leave with a plan.</a:t>
            </a:r>
          </a:p>
        </p:txBody>
      </p:sp>
      <p:sp>
        <p:nvSpPr>
          <p:cNvPr id="6" name="TextBox 5"/>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326</a:t>
            </a:r>
          </a:p>
        </p:txBody>
      </p:sp>
    </p:spTree>
  </p:cSld>
  <p:clrMapOvr>
    <a:masterClrMapping/>
  </p:clrMapOvr>
</p:sld>
</file>

<file path=ppt/slides/slide3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554480"/>
            <a:ext cx="3840480" cy="274320"/>
          </a:xfrm>
          <a:prstGeom prst="rect">
            <a:avLst/>
          </a:prstGeom>
          <a:noFill/>
        </p:spPr>
        <p:txBody>
          <a:bodyPr wrap="square" lIns="0" rIns="0" tIns="0" bIns="0" anchor="t">
            <a:spAutoFit/>
          </a:bodyPr>
          <a:lstStyle/>
          <a:p>
            <a:pPr algn="l"/>
            <a:r>
              <a:rPr sz="1350" b="0" spc="200">
                <a:solidFill>
                  <a:srgbClr val="808080"/>
                </a:solidFill>
                <a:latin typeface="Inter Tight"/>
              </a:rPr>
              <a:t>THE TABLE</a:t>
            </a:r>
          </a:p>
        </p:txBody>
      </p:sp>
      <p:sp>
        <p:nvSpPr>
          <p:cNvPr id="4" name="TextBox 3"/>
          <p:cNvSpPr txBox="1"/>
          <p:nvPr/>
        </p:nvSpPr>
        <p:spPr>
          <a:xfrm>
            <a:off x="886968" y="1874519"/>
            <a:ext cx="3840480" cy="2194560"/>
          </a:xfrm>
          <a:prstGeom prst="rect">
            <a:avLst/>
          </a:prstGeom>
          <a:noFill/>
        </p:spPr>
        <p:txBody>
          <a:bodyPr wrap="square" lIns="0" rIns="0" tIns="0" bIns="0" anchor="t">
            <a:spAutoFit/>
          </a:bodyPr>
          <a:lstStyle/>
          <a:p>
            <a:pPr algn="l">
              <a:lnSpc>
                <a:spcPct val="95000"/>
              </a:lnSpc>
            </a:pPr>
            <a:r>
              <a:rPr sz="4000" b="0">
                <a:solidFill>
                  <a:srgbClr val="F2F2F2"/>
                </a:solidFill>
                <a:latin typeface="Inter Tight"/>
              </a:rPr>
              <a:t>Bring your map to the table.</a:t>
            </a:r>
          </a:p>
        </p:txBody>
      </p:sp>
      <p:sp>
        <p:nvSpPr>
          <p:cNvPr id="5" name="TextBox 4"/>
          <p:cNvSpPr txBox="1"/>
          <p:nvPr/>
        </p:nvSpPr>
        <p:spPr>
          <a:xfrm>
            <a:off x="886968" y="4114800"/>
            <a:ext cx="3657600" cy="1828800"/>
          </a:xfrm>
          <a:prstGeom prst="rect">
            <a:avLst/>
          </a:prstGeom>
          <a:noFill/>
        </p:spPr>
        <p:txBody>
          <a:bodyPr wrap="square" lIns="0" rIns="0" tIns="0" bIns="0" anchor="t">
            <a:spAutoFit/>
          </a:bodyPr>
          <a:lstStyle/>
          <a:p>
            <a:pPr algn="l">
              <a:lnSpc>
                <a:spcPct val="110000"/>
              </a:lnSpc>
            </a:pPr>
            <a:r>
              <a:rPr sz="1900" b="0">
                <a:solidFill>
                  <a:srgbClr val="9A9A9A"/>
                </a:solidFill>
                <a:latin typeface="Inter Tight"/>
              </a:rPr>
              <a:t>Pink gaps and all.</a:t>
            </a:r>
          </a:p>
        </p:txBody>
      </p:sp>
      <p:pic>
        <p:nvPicPr>
          <p:cNvPr id="6" name="Picture 5" descr="photo-map.jpg"/>
          <p:cNvPicPr>
            <a:picLocks noChangeAspect="1"/>
          </p:cNvPicPr>
          <p:nvPr/>
        </p:nvPicPr>
        <p:blipFill>
          <a:blip r:embed="rId3"/>
          <a:stretch>
            <a:fillRect/>
          </a:stretch>
        </p:blipFill>
        <p:spPr>
          <a:xfrm>
            <a:off x="4892040" y="1337310"/>
            <a:ext cx="6949439" cy="3909059"/>
          </a:xfrm>
          <a:prstGeom prst="rect">
            <a:avLst/>
          </a:prstGeom>
          <a:ln w="9525">
            <a:solidFill>
              <a:srgbClr val="3A3A3C"/>
            </a:solidFill>
          </a:ln>
        </p:spPr>
      </p:pic>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327</a:t>
            </a:r>
          </a:p>
        </p:txBody>
      </p:sp>
    </p:spTree>
  </p:cSld>
  <p:clrMapOvr>
    <a:masterClrMapping/>
  </p:clrMapOvr>
</p:sld>
</file>

<file path=ppt/slides/slide3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HAPPENS NEXT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happens next.</a:t>
            </a:r>
          </a:p>
        </p:txBody>
      </p:sp>
      <p:cxnSp>
        <p:nvCxnSpPr>
          <p:cNvPr id="5" name="Connector 4"/>
          <p:cNvCxnSpPr/>
          <p:nvPr/>
        </p:nvCxnSpPr>
        <p:spPr>
          <a:xfrm>
            <a:off x="1371600" y="3657600"/>
            <a:ext cx="2895599"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4241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Bring your map</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one from today</a:t>
            </a:r>
          </a:p>
        </p:txBody>
      </p:sp>
      <p:sp>
        <p:nvSpPr>
          <p:cNvPr id="11" name="Oval 10"/>
          <p:cNvSpPr/>
          <p:nvPr/>
        </p:nvSpPr>
        <p:spPr>
          <a:xfrm>
            <a:off x="435864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We find the gaps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Biggest gap first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Pick your way 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S$20k, S$30k or S$100k</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Pay and start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Start right away</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328</a:t>
            </a:r>
          </a:p>
        </p:txBody>
      </p:sp>
    </p:spTree>
  </p:cSld>
  <p:clrMapOvr>
    <a:masterClrMapping/>
  </p:clrMapOvr>
</p:sld>
</file>

<file path=ppt/slides/slide3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HAPPENS NEXT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happens next.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Bring your map</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one from today</a:t>
            </a:r>
          </a:p>
        </p:txBody>
      </p:sp>
      <p:sp>
        <p:nvSpPr>
          <p:cNvPr id="11" name="Oval 10"/>
          <p:cNvSpPr/>
          <p:nvPr/>
        </p:nvSpPr>
        <p:spPr>
          <a:xfrm>
            <a:off x="4303775"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We find the gaps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Biggest gap first</a:t>
            </a:r>
          </a:p>
        </p:txBody>
      </p:sp>
      <p:sp>
        <p:nvSpPr>
          <p:cNvPr id="14" name="Oval 13"/>
          <p:cNvSpPr/>
          <p:nvPr/>
        </p:nvSpPr>
        <p:spPr>
          <a:xfrm>
            <a:off x="762000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Pick your way 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S$20k, S$30k or S$100k</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Pay and start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Start right away</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329</a:t>
            </a:r>
          </a:p>
        </p:txBody>
      </p:sp>
    </p:spTree>
  </p:cSld>
  <p:clrMapOvr>
    <a:masterClrMapping/>
  </p:clrMapOvr>
</p:sld>
</file>

<file path=ppt/slides/slide3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HAPPENS NEXT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happens next.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3A3A3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Bring your map</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one from today</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We find the gaps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Biggest gap first</a:t>
            </a:r>
          </a:p>
        </p:txBody>
      </p:sp>
      <p:sp>
        <p:nvSpPr>
          <p:cNvPr id="14" name="Oval 13"/>
          <p:cNvSpPr/>
          <p:nvPr/>
        </p:nvSpPr>
        <p:spPr>
          <a:xfrm>
            <a:off x="756513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Pick your way 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S$20k, S$30k or S$100k</a:t>
            </a:r>
          </a:p>
        </p:txBody>
      </p:sp>
      <p:sp>
        <p:nvSpPr>
          <p:cNvPr id="17" name="Oval 16"/>
          <p:cNvSpPr/>
          <p:nvPr/>
        </p:nvSpPr>
        <p:spPr>
          <a:xfrm>
            <a:off x="10881360" y="3566160"/>
            <a:ext cx="182880" cy="182880"/>
          </a:xfrm>
          <a:prstGeom prst="ellipse">
            <a:avLst/>
          </a:prstGeom>
          <a:solidFill>
            <a:srgbClr val="3A3A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1900" b="0">
                <a:solidFill>
                  <a:srgbClr val="4E4E4E"/>
                </a:solidFill>
                <a:latin typeface="Inter Tight"/>
              </a:rPr>
              <a:t>Pay and start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4E4E4E"/>
                </a:solidFill>
                <a:latin typeface="Inter Tight"/>
              </a:rPr>
              <a:t>Start right away</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330</a:t>
            </a:r>
          </a:p>
        </p:txBody>
      </p:sp>
    </p:spTree>
  </p:cSld>
  <p:clrMapOvr>
    <a:masterClrMapping/>
  </p:clrMapOvr>
</p:sld>
</file>

<file path=ppt/slides/slide3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758952"/>
            <a:ext cx="10789920" cy="274320"/>
          </a:xfrm>
          <a:prstGeom prst="rect">
            <a:avLst/>
          </a:prstGeom>
          <a:noFill/>
        </p:spPr>
        <p:txBody>
          <a:bodyPr wrap="square" lIns="0" rIns="0" tIns="0" bIns="0" anchor="t">
            <a:spAutoFit/>
          </a:bodyPr>
          <a:lstStyle/>
          <a:p>
            <a:pPr algn="l"/>
            <a:r>
              <a:rPr sz="1350" b="0" spc="200">
                <a:solidFill>
                  <a:srgbClr val="808080"/>
                </a:solidFill>
                <a:latin typeface="Inter Tight"/>
              </a:rPr>
              <a:t>WHAT HAPPENS NEXT</a:t>
            </a:r>
          </a:p>
        </p:txBody>
      </p:sp>
      <p:sp>
        <p:nvSpPr>
          <p:cNvPr id="4" name="TextBox 3"/>
          <p:cNvSpPr txBox="1"/>
          <p:nvPr/>
        </p:nvSpPr>
        <p:spPr>
          <a:xfrm>
            <a:off x="886968" y="1069848"/>
            <a:ext cx="10789920" cy="1371600"/>
          </a:xfrm>
          <a:prstGeom prst="rect">
            <a:avLst/>
          </a:prstGeom>
          <a:noFill/>
        </p:spPr>
        <p:txBody>
          <a:bodyPr wrap="square" lIns="0" rIns="0" tIns="0" bIns="0" anchor="t">
            <a:spAutoFit/>
          </a:bodyPr>
          <a:lstStyle/>
          <a:p>
            <a:pPr algn="l">
              <a:lnSpc>
                <a:spcPct val="95000"/>
              </a:lnSpc>
            </a:pPr>
            <a:r>
              <a:rPr sz="5000" b="0">
                <a:solidFill>
                  <a:srgbClr val="F2F2F2"/>
                </a:solidFill>
                <a:latin typeface="Inter Tight"/>
              </a:rPr>
              <a:t>Here's what happens next.</a:t>
            </a:r>
          </a:p>
        </p:txBody>
      </p:sp>
      <p:cxnSp>
        <p:nvCxnSpPr>
          <p:cNvPr id="5" name="Connector 4"/>
          <p:cNvCxnSpPr/>
          <p:nvPr/>
        </p:nvCxnSpPr>
        <p:spPr>
          <a:xfrm>
            <a:off x="1371600" y="3657600"/>
            <a:ext cx="2895599"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463296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894320" y="3657600"/>
            <a:ext cx="2895600" cy="0"/>
          </a:xfrm>
          <a:prstGeom prst="line">
            <a:avLst/>
          </a:prstGeom>
          <a:ln w="15875">
            <a:solidFill>
              <a:srgbClr val="80808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109728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Bring your map</a:t>
            </a:r>
          </a:p>
        </p:txBody>
      </p:sp>
      <p:sp>
        <p:nvSpPr>
          <p:cNvPr id="10" name="TextBox 9"/>
          <p:cNvSpPr txBox="1"/>
          <p:nvPr/>
        </p:nvSpPr>
        <p:spPr>
          <a:xfrm>
            <a:off x="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The one from today</a:t>
            </a:r>
          </a:p>
        </p:txBody>
      </p:sp>
      <p:sp>
        <p:nvSpPr>
          <p:cNvPr id="11" name="Oval 10"/>
          <p:cNvSpPr/>
          <p:nvPr/>
        </p:nvSpPr>
        <p:spPr>
          <a:xfrm>
            <a:off x="435864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6136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We find the gaps</a:t>
            </a:r>
          </a:p>
        </p:txBody>
      </p:sp>
      <p:sp>
        <p:nvSpPr>
          <p:cNvPr id="13" name="TextBox 12"/>
          <p:cNvSpPr txBox="1"/>
          <p:nvPr/>
        </p:nvSpPr>
        <p:spPr>
          <a:xfrm>
            <a:off x="326136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Biggest gap first</a:t>
            </a:r>
          </a:p>
        </p:txBody>
      </p:sp>
      <p:sp>
        <p:nvSpPr>
          <p:cNvPr id="14" name="Oval 13"/>
          <p:cNvSpPr/>
          <p:nvPr/>
        </p:nvSpPr>
        <p:spPr>
          <a:xfrm>
            <a:off x="7620000" y="3566160"/>
            <a:ext cx="182880" cy="18288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22720" y="4023360"/>
            <a:ext cx="2377440" cy="822960"/>
          </a:xfrm>
          <a:prstGeom prst="rect">
            <a:avLst/>
          </a:prstGeom>
          <a:noFill/>
        </p:spPr>
        <p:txBody>
          <a:bodyPr wrap="square" lIns="0" rIns="0" tIns="0" bIns="0" anchor="t">
            <a:spAutoFit/>
          </a:bodyPr>
          <a:lstStyle/>
          <a:p>
            <a:pPr algn="ctr">
              <a:lnSpc>
                <a:spcPct val="95000"/>
              </a:lnSpc>
            </a:pPr>
            <a:r>
              <a:rPr sz="1900" b="0">
                <a:solidFill>
                  <a:srgbClr val="F4F4F4"/>
                </a:solidFill>
                <a:latin typeface="Inter Tight"/>
              </a:rPr>
              <a:t>Pick your way in</a:t>
            </a:r>
          </a:p>
        </p:txBody>
      </p:sp>
      <p:sp>
        <p:nvSpPr>
          <p:cNvPr id="16" name="TextBox 15"/>
          <p:cNvSpPr txBox="1"/>
          <p:nvPr/>
        </p:nvSpPr>
        <p:spPr>
          <a:xfrm>
            <a:off x="652272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S$20k, S$30k or S$100k</a:t>
            </a:r>
          </a:p>
        </p:txBody>
      </p:sp>
      <p:sp>
        <p:nvSpPr>
          <p:cNvPr id="17" name="Oval 16"/>
          <p:cNvSpPr/>
          <p:nvPr/>
        </p:nvSpPr>
        <p:spPr>
          <a:xfrm>
            <a:off x="10826496" y="3511296"/>
            <a:ext cx="292608" cy="29260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784080" y="4023360"/>
            <a:ext cx="2377440" cy="822960"/>
          </a:xfrm>
          <a:prstGeom prst="rect">
            <a:avLst/>
          </a:prstGeom>
          <a:noFill/>
        </p:spPr>
        <p:txBody>
          <a:bodyPr wrap="square" lIns="0" rIns="0" tIns="0" bIns="0" anchor="t">
            <a:spAutoFit/>
          </a:bodyPr>
          <a:lstStyle/>
          <a:p>
            <a:pPr algn="ctr">
              <a:lnSpc>
                <a:spcPct val="95000"/>
              </a:lnSpc>
            </a:pPr>
            <a:r>
              <a:rPr sz="2200" b="0">
                <a:solidFill>
                  <a:srgbClr val="F4F4F4"/>
                </a:solidFill>
                <a:latin typeface="Inter Tight"/>
              </a:rPr>
              <a:t>Pay and start</a:t>
            </a:r>
          </a:p>
        </p:txBody>
      </p:sp>
      <p:sp>
        <p:nvSpPr>
          <p:cNvPr id="19" name="TextBox 18"/>
          <p:cNvSpPr txBox="1"/>
          <p:nvPr/>
        </p:nvSpPr>
        <p:spPr>
          <a:xfrm>
            <a:off x="9784080" y="4709160"/>
            <a:ext cx="2377440" cy="1097280"/>
          </a:xfrm>
          <a:prstGeom prst="rect">
            <a:avLst/>
          </a:prstGeom>
          <a:noFill/>
        </p:spPr>
        <p:txBody>
          <a:bodyPr wrap="square" lIns="0" rIns="0" tIns="0" bIns="0" anchor="t">
            <a:spAutoFit/>
          </a:bodyPr>
          <a:lstStyle/>
          <a:p>
            <a:pPr algn="ctr">
              <a:lnSpc>
                <a:spcPct val="105000"/>
              </a:lnSpc>
            </a:pPr>
            <a:r>
              <a:rPr sz="1400" b="0">
                <a:solidFill>
                  <a:srgbClr val="9A9A9A"/>
                </a:solidFill>
                <a:latin typeface="Inter Tight"/>
              </a:rPr>
              <a:t>Start right away</a:t>
            </a:r>
          </a:p>
        </p:txBody>
      </p:sp>
      <p:sp>
        <p:nvSpPr>
          <p:cNvPr id="20" name="TextBox 19"/>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331</a:t>
            </a:r>
          </a:p>
        </p:txBody>
      </p:sp>
    </p:spTree>
  </p:cSld>
  <p:clrMapOvr>
    <a:masterClrMapping/>
  </p:clrMapOvr>
</p:sld>
</file>

<file path=ppt/slides/slide3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886968" y="1691640"/>
            <a:ext cx="6217920" cy="274320"/>
          </a:xfrm>
          <a:prstGeom prst="rect">
            <a:avLst/>
          </a:prstGeom>
          <a:noFill/>
        </p:spPr>
        <p:txBody>
          <a:bodyPr wrap="square" lIns="0" rIns="0" tIns="0" bIns="0" anchor="t">
            <a:spAutoFit/>
          </a:bodyPr>
          <a:lstStyle/>
          <a:p>
            <a:pPr algn="l"/>
            <a:r>
              <a:rPr sz="1350" b="0" spc="200">
                <a:solidFill>
                  <a:srgbClr val="808080"/>
                </a:solidFill>
                <a:latin typeface="Inter Tight"/>
              </a:rPr>
              <a:t>PAY AND START</a:t>
            </a:r>
          </a:p>
        </p:txBody>
      </p:sp>
      <p:sp>
        <p:nvSpPr>
          <p:cNvPr id="4" name="TextBox 3"/>
          <p:cNvSpPr txBox="1"/>
          <p:nvPr/>
        </p:nvSpPr>
        <p:spPr>
          <a:xfrm>
            <a:off x="886968" y="2011680"/>
            <a:ext cx="6217920" cy="1463040"/>
          </a:xfrm>
          <a:prstGeom prst="rect">
            <a:avLst/>
          </a:prstGeom>
          <a:noFill/>
        </p:spPr>
        <p:txBody>
          <a:bodyPr wrap="square" lIns="0" rIns="0" tIns="0" bIns="0" anchor="t">
            <a:spAutoFit/>
          </a:bodyPr>
          <a:lstStyle/>
          <a:p>
            <a:pPr algn="l">
              <a:lnSpc>
                <a:spcPct val="95000"/>
              </a:lnSpc>
            </a:pPr>
            <a:r>
              <a:rPr sz="6000" b="0">
                <a:solidFill>
                  <a:srgbClr val="F2F2F2"/>
                </a:solidFill>
                <a:latin typeface="Inter Tight"/>
              </a:rPr>
              <a:t>Pay and start today.</a:t>
            </a:r>
          </a:p>
        </p:txBody>
      </p:sp>
      <p:sp>
        <p:nvSpPr>
          <p:cNvPr id="5" name="TextBox 4"/>
          <p:cNvSpPr txBox="1"/>
          <p:nvPr/>
        </p:nvSpPr>
        <p:spPr>
          <a:xfrm>
            <a:off x="886968" y="3566160"/>
            <a:ext cx="6035040" cy="1463040"/>
          </a:xfrm>
          <a:prstGeom prst="rect">
            <a:avLst/>
          </a:prstGeom>
          <a:noFill/>
        </p:spPr>
        <p:txBody>
          <a:bodyPr wrap="square" lIns="0" rIns="0" tIns="0" bIns="0" anchor="t">
            <a:spAutoFit/>
          </a:bodyPr>
          <a:lstStyle/>
          <a:p>
            <a:pPr algn="l">
              <a:lnSpc>
                <a:spcPct val="120000"/>
              </a:lnSpc>
            </a:pPr>
            <a:r>
              <a:rPr sz="2100" b="0">
                <a:solidFill>
                  <a:srgbClr val="9A9A9A"/>
                </a:solidFill>
                <a:latin typeface="Inter Tight"/>
              </a:rPr>
              <a:t>Card or PayNow, at the table.</a:t>
            </a:r>
          </a:p>
        </p:txBody>
      </p:sp>
      <p:sp>
        <p:nvSpPr>
          <p:cNvPr id="6" name="TextBox 5"/>
          <p:cNvSpPr txBox="1"/>
          <p:nvPr/>
        </p:nvSpPr>
        <p:spPr>
          <a:xfrm>
            <a:off x="886968" y="5120640"/>
            <a:ext cx="6217920" cy="457200"/>
          </a:xfrm>
          <a:prstGeom prst="rect">
            <a:avLst/>
          </a:prstGeom>
          <a:noFill/>
        </p:spPr>
        <p:txBody>
          <a:bodyPr wrap="square" lIns="0" rIns="0" tIns="0" bIns="0" anchor="t">
            <a:spAutoFit/>
          </a:bodyPr>
          <a:lstStyle/>
          <a:p>
            <a:pPr algn="l"/>
            <a:r>
              <a:rPr sz="2200" b="0">
                <a:solidFill>
                  <a:srgbClr val="F4F4F4"/>
                </a:solidFill>
                <a:latin typeface="Inter Tight"/>
              </a:rPr>
              <a:t>Come speak to us.</a:t>
            </a:r>
          </a:p>
        </p:txBody>
      </p:sp>
      <p:sp>
        <p:nvSpPr>
          <p:cNvPr id="7" name="TextBox 6"/>
          <p:cNvSpPr txBox="1"/>
          <p:nvPr/>
        </p:nvSpPr>
        <p:spPr>
          <a:xfrm>
            <a:off x="11137392" y="6355080"/>
            <a:ext cx="548640" cy="182880"/>
          </a:xfrm>
          <a:prstGeom prst="rect">
            <a:avLst/>
          </a:prstGeom>
          <a:noFill/>
        </p:spPr>
        <p:txBody>
          <a:bodyPr wrap="square" lIns="0" rIns="0" tIns="0" bIns="0" anchor="t">
            <a:spAutoFit/>
          </a:bodyPr>
          <a:lstStyle/>
          <a:p>
            <a:pPr algn="l"/>
            <a:r>
              <a:rPr sz="1200" b="0">
                <a:solidFill>
                  <a:srgbClr val="808080"/>
                </a:solidFill>
                <a:latin typeface="Inter Tight"/>
              </a:rPr>
              <a:t>332</a:t>
            </a:r>
          </a:p>
        </p:txBody>
      </p:sp>
    </p:spTree>
  </p:cSld>
  <p:clrMapOvr>
    <a:masterClrMapping/>
  </p:clrMapOvr>
</p:sld>
</file>

<file path=ppt/slides/slide3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0" y="4882896"/>
            <a:ext cx="12191695" cy="777240"/>
          </a:xfrm>
          <a:prstGeom prst="rect">
            <a:avLst/>
          </a:prstGeom>
          <a:noFill/>
        </p:spPr>
        <p:txBody>
          <a:bodyPr wrap="square" lIns="0" rIns="0" tIns="0" bIns="0" anchor="t">
            <a:spAutoFit/>
          </a:bodyPr>
          <a:lstStyle/>
          <a:p>
            <a:pPr algn="ctr"/>
            <a:r>
              <a:rPr sz="6600" b="0">
                <a:solidFill>
                  <a:srgbClr val="F2F2F2"/>
                </a:solidFill>
                <a:latin typeface="Inter Tight"/>
              </a:rPr>
              <a:t>Own the map.</a:t>
            </a:r>
          </a:p>
        </p:txBody>
      </p:sp>
      <p:sp>
        <p:nvSpPr>
          <p:cNvPr id="4" name="TextBox 3"/>
          <p:cNvSpPr txBox="1"/>
          <p:nvPr/>
        </p:nvSpPr>
        <p:spPr>
          <a:xfrm>
            <a:off x="0" y="5870448"/>
            <a:ext cx="12191695" cy="365760"/>
          </a:xfrm>
          <a:prstGeom prst="rect">
            <a:avLst/>
          </a:prstGeom>
          <a:noFill/>
        </p:spPr>
        <p:txBody>
          <a:bodyPr wrap="square" lIns="0" rIns="0" tIns="0" bIns="0" anchor="t">
            <a:spAutoFit/>
          </a:bodyPr>
          <a:lstStyle/>
          <a:p>
            <a:pPr algn="ctr"/>
            <a:r>
              <a:rPr sz="1800" b="0" spc="200">
                <a:solidFill>
                  <a:srgbClr val="808080"/>
                </a:solidFill>
                <a:latin typeface="Inter Tight"/>
              </a:rPr>
              <a:t>OURIA. OWN THE MAP OF YOUR BUSINESS.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